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9" r:id="rId3"/>
    <p:sldId id="258" r:id="rId4"/>
    <p:sldId id="267" r:id="rId5"/>
    <p:sldId id="283" r:id="rId6"/>
    <p:sldId id="257" r:id="rId7"/>
    <p:sldId id="284" r:id="rId8"/>
    <p:sldId id="268" r:id="rId9"/>
    <p:sldId id="263" r:id="rId10"/>
    <p:sldId id="264" r:id="rId11"/>
    <p:sldId id="266" r:id="rId12"/>
    <p:sldId id="269" r:id="rId13"/>
    <p:sldId id="274" r:id="rId14"/>
    <p:sldId id="270" r:id="rId15"/>
    <p:sldId id="271" r:id="rId16"/>
    <p:sldId id="272" r:id="rId17"/>
    <p:sldId id="275" r:id="rId18"/>
    <p:sldId id="285" r:id="rId19"/>
    <p:sldId id="276" r:id="rId20"/>
    <p:sldId id="277" r:id="rId21"/>
    <p:sldId id="279" r:id="rId22"/>
    <p:sldId id="281" r:id="rId23"/>
    <p:sldId id="282" r:id="rId24"/>
    <p:sldId id="287" r:id="rId25"/>
    <p:sldId id="28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74" autoAdjust="0"/>
    <p:restoredTop sz="94693" autoAdjust="0"/>
  </p:normalViewPr>
  <p:slideViewPr>
    <p:cSldViewPr snapToGrid="0" snapToObjects="1">
      <p:cViewPr varScale="1">
        <p:scale>
          <a:sx n="56" d="100"/>
          <a:sy n="56" d="100"/>
        </p:scale>
        <p:origin x="-1090" y="-72"/>
      </p:cViewPr>
      <p:guideLst>
        <p:guide orient="horz" pos="2160"/>
        <p:guide pos="2880"/>
      </p:guideLst>
    </p:cSldViewPr>
  </p:slideViewPr>
  <p:outlineViewPr>
    <p:cViewPr>
      <p:scale>
        <a:sx n="33" d="100"/>
        <a:sy n="33" d="100"/>
      </p:scale>
      <p:origin x="0" y="823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A888A-11C1-1544-88D3-0AF4FECC82A9}" type="datetimeFigureOut">
              <a:rPr lang="es-ES" smtClean="0"/>
              <a:pPr/>
              <a:t>01/10/2014</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8BDEFB-8093-BD4C-838A-45C5001E3306}" type="slidenum">
              <a:rPr lang="es-ES" smtClean="0"/>
              <a:pPr/>
              <a:t>‹Nº›</a:t>
            </a:fld>
            <a:endParaRPr lang="es-ES"/>
          </a:p>
        </p:txBody>
      </p:sp>
    </p:spTree>
    <p:extLst>
      <p:ext uri="{BB962C8B-B14F-4D97-AF65-F5344CB8AC3E}">
        <p14:creationId xmlns="" xmlns:p14="http://schemas.microsoft.com/office/powerpoint/2010/main" val="23141957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Los animales no son nuestros</a:t>
            </a:r>
            <a:r>
              <a:rPr lang="es-ES" baseline="0" dirty="0" smtClean="0"/>
              <a:t> no son nuestra posesión y por lo tanto las relaciones que mantenemos con ellos deben estar basadas en el reconocimiento de su alteridad y no en relaciones utilitarias de usufructo. </a:t>
            </a:r>
            <a:endParaRPr lang="es-ES" dirty="0"/>
          </a:p>
        </p:txBody>
      </p:sp>
      <p:sp>
        <p:nvSpPr>
          <p:cNvPr id="4" name="Marcador de número de diapositiva 3"/>
          <p:cNvSpPr>
            <a:spLocks noGrp="1"/>
          </p:cNvSpPr>
          <p:nvPr>
            <p:ph type="sldNum" sz="quarter" idx="10"/>
          </p:nvPr>
        </p:nvSpPr>
        <p:spPr/>
        <p:txBody>
          <a:bodyPr/>
          <a:lstStyle/>
          <a:p>
            <a:fld id="{6D8BDEFB-8093-BD4C-838A-45C5001E3306}" type="slidenum">
              <a:rPr lang="es-ES" smtClean="0"/>
              <a:pPr/>
              <a:t>3</a:t>
            </a:fld>
            <a:endParaRPr lang="es-ES"/>
          </a:p>
        </p:txBody>
      </p:sp>
    </p:spTree>
    <p:extLst>
      <p:ext uri="{BB962C8B-B14F-4D97-AF65-F5344CB8AC3E}">
        <p14:creationId xmlns="" xmlns:p14="http://schemas.microsoft.com/office/powerpoint/2010/main" val="1086051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smtClean="0"/>
              <a:t>El 71% de las mujeres que acudieron a una casa de acogida y tenían un animales referían que su agresor había herido, amenazado o matado a su animal de compañía como venganza o para ejercer control psicológico</a:t>
            </a:r>
            <a:endParaRPr lang="es-ES" dirty="0"/>
          </a:p>
        </p:txBody>
      </p:sp>
      <p:sp>
        <p:nvSpPr>
          <p:cNvPr id="4" name="Marcador de número de diapositiva 3"/>
          <p:cNvSpPr>
            <a:spLocks noGrp="1"/>
          </p:cNvSpPr>
          <p:nvPr>
            <p:ph type="sldNum" sz="quarter" idx="10"/>
          </p:nvPr>
        </p:nvSpPr>
        <p:spPr/>
        <p:txBody>
          <a:bodyPr/>
          <a:lstStyle/>
          <a:p>
            <a:fld id="{6D8BDEFB-8093-BD4C-838A-45C5001E3306}" type="slidenum">
              <a:rPr lang="es-ES" smtClean="0"/>
              <a:pPr/>
              <a:t>11</a:t>
            </a:fld>
            <a:endParaRPr lang="es-ES"/>
          </a:p>
        </p:txBody>
      </p:sp>
    </p:spTree>
    <p:extLst>
      <p:ext uri="{BB962C8B-B14F-4D97-AF65-F5344CB8AC3E}">
        <p14:creationId xmlns="" xmlns:p14="http://schemas.microsoft.com/office/powerpoint/2010/main" val="3699049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smtClean="0"/>
              <a:t>Más del 80% de las mujeres y más del 70% de los niños maltratados refieren que los maltratadores han amenazado con matar a los animales domésticos o lo han hecho.</a:t>
            </a:r>
          </a:p>
          <a:p>
            <a:r>
              <a:rPr lang="es-ES_tradnl" dirty="0" smtClean="0"/>
              <a:t>Los niños testigos de violencia doméstica, maltratan animales de 2 a 3 veces más a menudo que los niños que no sufren violencia doméstica;</a:t>
            </a:r>
            <a:endParaRPr lang="es-ES" dirty="0"/>
          </a:p>
        </p:txBody>
      </p:sp>
      <p:sp>
        <p:nvSpPr>
          <p:cNvPr id="4" name="Marcador de número de diapositiva 3"/>
          <p:cNvSpPr>
            <a:spLocks noGrp="1"/>
          </p:cNvSpPr>
          <p:nvPr>
            <p:ph type="sldNum" sz="quarter" idx="10"/>
          </p:nvPr>
        </p:nvSpPr>
        <p:spPr/>
        <p:txBody>
          <a:bodyPr/>
          <a:lstStyle/>
          <a:p>
            <a:fld id="{6D8BDEFB-8093-BD4C-838A-45C5001E3306}" type="slidenum">
              <a:rPr lang="es-ES" smtClean="0"/>
              <a:pPr/>
              <a:t>12</a:t>
            </a:fld>
            <a:endParaRPr lang="es-ES"/>
          </a:p>
        </p:txBody>
      </p:sp>
    </p:spTree>
    <p:extLst>
      <p:ext uri="{BB962C8B-B14F-4D97-AF65-F5344CB8AC3E}">
        <p14:creationId xmlns="" xmlns:p14="http://schemas.microsoft.com/office/powerpoint/2010/main" val="4168248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smtClean="0"/>
              <a:t>Más del 80% de las mujeres y más del 70% de los niños maltratados refieren que los maltratadores han amenazado con matar a los animales domésticos o lo han hecho.</a:t>
            </a:r>
          </a:p>
          <a:p>
            <a:r>
              <a:rPr lang="es-ES_tradnl" dirty="0" smtClean="0"/>
              <a:t>Los niños testigos de violencia doméstica, maltratan animales de 2 a 3 veces más a menudo que los niños que no sufren violencia doméstica;</a:t>
            </a:r>
            <a:endParaRPr lang="es-ES" dirty="0"/>
          </a:p>
        </p:txBody>
      </p:sp>
      <p:sp>
        <p:nvSpPr>
          <p:cNvPr id="4" name="Marcador de número de diapositiva 3"/>
          <p:cNvSpPr>
            <a:spLocks noGrp="1"/>
          </p:cNvSpPr>
          <p:nvPr>
            <p:ph type="sldNum" sz="quarter" idx="10"/>
          </p:nvPr>
        </p:nvSpPr>
        <p:spPr/>
        <p:txBody>
          <a:bodyPr/>
          <a:lstStyle/>
          <a:p>
            <a:fld id="{6D8BDEFB-8093-BD4C-838A-45C5001E3306}" type="slidenum">
              <a:rPr lang="es-ES" smtClean="0"/>
              <a:pPr/>
              <a:t>13</a:t>
            </a:fld>
            <a:endParaRPr lang="es-ES"/>
          </a:p>
        </p:txBody>
      </p:sp>
    </p:spTree>
    <p:extLst>
      <p:ext uri="{BB962C8B-B14F-4D97-AF65-F5344CB8AC3E}">
        <p14:creationId xmlns="" xmlns:p14="http://schemas.microsoft.com/office/powerpoint/2010/main" val="4168248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ángulo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endParaRPr kumimoji="0" lang="en-US"/>
          </a:p>
        </p:txBody>
      </p:sp>
      <p:sp>
        <p:nvSpPr>
          <p:cNvPr id="3" name="Subtítu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endParaRPr kumimoji="0" lang="en-US"/>
          </a:p>
        </p:txBody>
      </p:sp>
      <p:sp>
        <p:nvSpPr>
          <p:cNvPr id="4" name="Marcador de fecha 3"/>
          <p:cNvSpPr>
            <a:spLocks noGrp="1"/>
          </p:cNvSpPr>
          <p:nvPr>
            <p:ph type="dt" sz="half" idx="10"/>
          </p:nvPr>
        </p:nvSpPr>
        <p:spPr/>
        <p:txBody>
          <a:bodyPr/>
          <a:lstStyle/>
          <a:p>
            <a:fld id="{D7C3A134-F1C3-464B-BF47-54DC2DE08F52}" type="datetimeFigureOut">
              <a:rPr lang="en-US" smtClean="0"/>
              <a:pPr/>
              <a:t>10/1/2014</a:t>
            </a:fld>
            <a:endParaRPr lang="en-US"/>
          </a:p>
        </p:txBody>
      </p:sp>
      <p:sp>
        <p:nvSpPr>
          <p:cNvPr id="5" name="Marcador de pie de página 4"/>
          <p:cNvSpPr>
            <a:spLocks noGrp="1"/>
          </p:cNvSpPr>
          <p:nvPr>
            <p:ph type="ftr" sz="quarter" idx="11"/>
          </p:nvPr>
        </p:nvSpPr>
        <p:spPr/>
        <p:txBody>
          <a:bodyPr/>
          <a:lstStyle/>
          <a:p>
            <a:endParaRPr kumimoji="0" lang="en-US"/>
          </a:p>
        </p:txBody>
      </p:sp>
      <p:sp>
        <p:nvSpPr>
          <p:cNvPr id="6" name="Marcador de número de diapositiva 5"/>
          <p:cNvSpPr>
            <a:spLocks noGrp="1"/>
          </p:cNvSpPr>
          <p:nvPr>
            <p:ph type="sldNum" sz="quarter" idx="12"/>
          </p:nvPr>
        </p:nvSpPr>
        <p:spPr/>
        <p:txBody>
          <a:bodyPr/>
          <a:lstStyle/>
          <a:p>
            <a:fld id="{9648F39E-9C37-485F-AC97-16BB4BDF9F49}" type="slidenum">
              <a:rPr kumimoji="0" lang="en-US" smtClean="0"/>
              <a:pPr/>
              <a:t>‹Nº›</a:t>
            </a:fld>
            <a:endParaRPr kumimoji="0" lang="en-US"/>
          </a:p>
        </p:txBody>
      </p:sp>
      <p:sp>
        <p:nvSpPr>
          <p:cNvPr id="10" name="Rectángulo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endParaRPr kumimoji="0" lang="en-US"/>
          </a:p>
        </p:txBody>
      </p:sp>
      <p:sp>
        <p:nvSpPr>
          <p:cNvPr id="3" name="Marcador de texto vertical 2"/>
          <p:cNvSpPr>
            <a:spLocks noGrp="1"/>
          </p:cNvSpPr>
          <p:nvPr>
            <p:ph type="body" orient="vert" idx="1"/>
          </p:nvPr>
        </p:nvSpPr>
        <p:spPr/>
        <p:txBody>
          <a:bodyPr vert="eaVert"/>
          <a:lstStyle>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Marcador de fecha 3"/>
          <p:cNvSpPr>
            <a:spLocks noGrp="1"/>
          </p:cNvSpPr>
          <p:nvPr>
            <p:ph type="dt" sz="half" idx="10"/>
          </p:nvPr>
        </p:nvSpPr>
        <p:spPr/>
        <p:txBody>
          <a:bodyPr/>
          <a:lstStyle/>
          <a:p>
            <a:fld id="{D7C3A134-F1C3-464B-BF47-54DC2DE08F52}" type="datetimeFigureOut">
              <a:rPr lang="en-US" smtClean="0"/>
              <a:pPr/>
              <a:t>10/1/2014</a:t>
            </a:fld>
            <a:endParaRPr lang="en-US"/>
          </a:p>
        </p:txBody>
      </p:sp>
      <p:sp>
        <p:nvSpPr>
          <p:cNvPr id="5" name="Marcador de pie de página 4"/>
          <p:cNvSpPr>
            <a:spLocks noGrp="1"/>
          </p:cNvSpPr>
          <p:nvPr>
            <p:ph type="ftr" sz="quarter" idx="11"/>
          </p:nvPr>
        </p:nvSpPr>
        <p:spPr/>
        <p:txBody>
          <a:bodyPr/>
          <a:lstStyle/>
          <a:p>
            <a:endParaRPr kumimoji="0" lang="en-US"/>
          </a:p>
        </p:txBody>
      </p:sp>
      <p:sp>
        <p:nvSpPr>
          <p:cNvPr id="6" name="Marcador de número de diapositiva 5"/>
          <p:cNvSpPr>
            <a:spLocks noGrp="1"/>
          </p:cNvSpPr>
          <p:nvPr>
            <p:ph type="sldNum" sz="quarter" idx="12"/>
          </p:nvPr>
        </p:nvSpPr>
        <p:spPr/>
        <p:txBody>
          <a:bodyPr/>
          <a:lstStyle/>
          <a:p>
            <a:fld id="{9648F39E-9C37-485F-AC97-16BB4BDF9F49}" type="slidenum">
              <a:rPr kumimoji="0" lang="en-US" smtClean="0"/>
              <a:pPr/>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ángulo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ángulo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vertical 1"/>
          <p:cNvSpPr>
            <a:spLocks noGrp="1"/>
          </p:cNvSpPr>
          <p:nvPr>
            <p:ph type="title" orient="vert"/>
          </p:nvPr>
        </p:nvSpPr>
        <p:spPr>
          <a:xfrm>
            <a:off x="6781800" y="274640"/>
            <a:ext cx="1905000" cy="5851525"/>
          </a:xfrm>
        </p:spPr>
        <p:txBody>
          <a:bodyPr vert="eaVert"/>
          <a:lstStyle>
            <a:extLst/>
          </a:lstStyle>
          <a:p>
            <a:endParaRPr kumimoji="0" lang="en-US"/>
          </a:p>
        </p:txBody>
      </p:sp>
      <p:sp>
        <p:nvSpPr>
          <p:cNvPr id="3" name="Marcador de texto vertical 2"/>
          <p:cNvSpPr>
            <a:spLocks noGrp="1"/>
          </p:cNvSpPr>
          <p:nvPr>
            <p:ph type="body" orient="vert" idx="1"/>
          </p:nvPr>
        </p:nvSpPr>
        <p:spPr>
          <a:xfrm>
            <a:off x="457200" y="304800"/>
            <a:ext cx="6019800" cy="5851525"/>
          </a:xfrm>
        </p:spPr>
        <p:txBody>
          <a:bodyPr vert="eaVert"/>
          <a:lstStyle>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Marcador de fecha 3"/>
          <p:cNvSpPr>
            <a:spLocks noGrp="1"/>
          </p:cNvSpPr>
          <p:nvPr>
            <p:ph type="dt" sz="half" idx="10"/>
          </p:nvPr>
        </p:nvSpPr>
        <p:spPr/>
        <p:txBody>
          <a:bodyPr/>
          <a:lstStyle/>
          <a:p>
            <a:fld id="{D7C3A134-F1C3-464B-BF47-54DC2DE08F52}" type="datetimeFigureOut">
              <a:rPr lang="en-US" smtClean="0"/>
              <a:pPr/>
              <a:t>10/1/2014</a:t>
            </a:fld>
            <a:endParaRPr lang="en-US"/>
          </a:p>
        </p:txBody>
      </p:sp>
      <p:sp>
        <p:nvSpPr>
          <p:cNvPr id="5" name="Marcador de pie de página 4"/>
          <p:cNvSpPr>
            <a:spLocks noGrp="1"/>
          </p:cNvSpPr>
          <p:nvPr>
            <p:ph type="ftr" sz="quarter" idx="11"/>
          </p:nvPr>
        </p:nvSpPr>
        <p:spPr>
          <a:xfrm>
            <a:off x="2640597" y="6377459"/>
            <a:ext cx="3836404" cy="365125"/>
          </a:xfrm>
        </p:spPr>
        <p:txBody>
          <a:bodyPr/>
          <a:lstStyle/>
          <a:p>
            <a:endParaRPr kumimoji="0" lang="en-US"/>
          </a:p>
        </p:txBody>
      </p:sp>
      <p:sp>
        <p:nvSpPr>
          <p:cNvPr id="6" name="Marcador de número de diapositiva 5"/>
          <p:cNvSpPr>
            <a:spLocks noGrp="1"/>
          </p:cNvSpPr>
          <p:nvPr>
            <p:ph type="sldNum" sz="quarter" idx="12"/>
          </p:nvPr>
        </p:nvSpPr>
        <p:spPr/>
        <p:txBody>
          <a:bodyPr/>
          <a:lstStyle/>
          <a:p>
            <a:fld id="{9648F39E-9C37-485F-AC97-16BB4BDF9F49}" type="slidenum">
              <a:rPr kumimoji="0" lang="en-US" smtClean="0"/>
              <a:pPr/>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448"/>
            <a:ext cx="8229600" cy="1252728"/>
          </a:xfrm>
        </p:spPr>
        <p:txBody>
          <a:bodyPr/>
          <a:lstStyle>
            <a:extLst/>
          </a:lstStyle>
          <a:p>
            <a:endParaRPr kumimoji="0" lang="en-US"/>
          </a:p>
        </p:txBody>
      </p:sp>
      <p:sp>
        <p:nvSpPr>
          <p:cNvPr id="3" name="Marcador de contenido 2"/>
          <p:cNvSpPr>
            <a:spLocks noGrp="1"/>
          </p:cNvSpPr>
          <p:nvPr>
            <p:ph idx="1"/>
          </p:nvPr>
        </p:nvSpPr>
        <p:spPr/>
        <p:txBody>
          <a:bodyPr/>
          <a:lstStyle>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Marcador de fecha 3"/>
          <p:cNvSpPr>
            <a:spLocks noGrp="1"/>
          </p:cNvSpPr>
          <p:nvPr>
            <p:ph type="dt" sz="half" idx="10"/>
          </p:nvPr>
        </p:nvSpPr>
        <p:spPr/>
        <p:txBody>
          <a:bodyPr/>
          <a:lstStyle/>
          <a:p>
            <a:fld id="{D7C3A134-F1C3-464B-BF47-54DC2DE08F52}" type="datetimeFigureOut">
              <a:rPr lang="en-US" smtClean="0"/>
              <a:pPr/>
              <a:t>10/1/2014</a:t>
            </a:fld>
            <a:endParaRPr lang="en-US"/>
          </a:p>
        </p:txBody>
      </p:sp>
      <p:sp>
        <p:nvSpPr>
          <p:cNvPr id="5" name="Marcador de pie de página 4"/>
          <p:cNvSpPr>
            <a:spLocks noGrp="1"/>
          </p:cNvSpPr>
          <p:nvPr>
            <p:ph type="ftr" sz="quarter" idx="11"/>
          </p:nvPr>
        </p:nvSpPr>
        <p:spPr/>
        <p:txBody>
          <a:bodyPr/>
          <a:lstStyle/>
          <a:p>
            <a:endParaRPr kumimoji="0" lang="en-US"/>
          </a:p>
        </p:txBody>
      </p:sp>
      <p:sp>
        <p:nvSpPr>
          <p:cNvPr id="6" name="Marcador de número de diapositiva 5"/>
          <p:cNvSpPr>
            <a:spLocks noGrp="1"/>
          </p:cNvSpPr>
          <p:nvPr>
            <p:ph type="sldNum" sz="quarter" idx="12"/>
          </p:nvPr>
        </p:nvSpPr>
        <p:spPr/>
        <p:txBody>
          <a:bodyPr/>
          <a:lstStyle/>
          <a:p>
            <a:fld id="{9648F39E-9C37-485F-AC97-16BB4BDF9F49}" type="slidenum">
              <a:rPr kumimoji="0" lang="en-US" smtClean="0"/>
              <a:pPr/>
              <a:t>‹Nº›</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ángulo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ángulo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endParaRPr kumimoji="0" lang="en-US"/>
          </a:p>
        </p:txBody>
      </p:sp>
      <p:sp>
        <p:nvSpPr>
          <p:cNvPr id="3" name="Marcador de texto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endParaRPr kumimoji="0" lang="en-US"/>
          </a:p>
        </p:txBody>
      </p:sp>
      <p:sp>
        <p:nvSpPr>
          <p:cNvPr id="4" name="Marcador de fecha 3"/>
          <p:cNvSpPr>
            <a:spLocks noGrp="1"/>
          </p:cNvSpPr>
          <p:nvPr>
            <p:ph type="dt" sz="half" idx="10"/>
          </p:nvPr>
        </p:nvSpPr>
        <p:spPr/>
        <p:txBody>
          <a:bodyPr/>
          <a:lstStyle/>
          <a:p>
            <a:fld id="{D7C3A134-F1C3-464B-BF47-54DC2DE08F52}" type="datetimeFigureOut">
              <a:rPr lang="en-US" smtClean="0"/>
              <a:pPr/>
              <a:t>10/1/2014</a:t>
            </a:fld>
            <a:endParaRPr lang="en-US"/>
          </a:p>
        </p:txBody>
      </p:sp>
      <p:sp>
        <p:nvSpPr>
          <p:cNvPr id="5" name="Marcador de pie de página 4"/>
          <p:cNvSpPr>
            <a:spLocks noGrp="1"/>
          </p:cNvSpPr>
          <p:nvPr>
            <p:ph type="ftr" sz="quarter" idx="11"/>
          </p:nvPr>
        </p:nvSpPr>
        <p:spPr/>
        <p:txBody>
          <a:bodyPr/>
          <a:lstStyle/>
          <a:p>
            <a:endParaRPr kumimoji="0" lang="en-US"/>
          </a:p>
        </p:txBody>
      </p:sp>
      <p:sp>
        <p:nvSpPr>
          <p:cNvPr id="6" name="Marcador de número de diapositiva 5"/>
          <p:cNvSpPr>
            <a:spLocks noGrp="1"/>
          </p:cNvSpPr>
          <p:nvPr>
            <p:ph type="sldNum" sz="quarter" idx="12"/>
          </p:nvPr>
        </p:nvSpPr>
        <p:spPr/>
        <p:txBody>
          <a:bodyPr/>
          <a:lstStyle/>
          <a:p>
            <a:fld id="{9648F39E-9C37-485F-AC97-16BB4BDF9F49}" type="slidenum">
              <a:rPr kumimoji="0" lang="en-US" smtClean="0"/>
              <a:pPr/>
              <a:t>‹Nº›</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endParaRPr kumimoji="0" lang="en-US"/>
          </a:p>
        </p:txBody>
      </p:sp>
      <p:sp>
        <p:nvSpPr>
          <p:cNvPr id="3" name="Marcador de contenid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Marcador de contenid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5" name="Marcador de fecha 4"/>
          <p:cNvSpPr>
            <a:spLocks noGrp="1"/>
          </p:cNvSpPr>
          <p:nvPr>
            <p:ph type="dt" sz="half" idx="10"/>
          </p:nvPr>
        </p:nvSpPr>
        <p:spPr/>
        <p:txBody>
          <a:bodyPr/>
          <a:lstStyle/>
          <a:p>
            <a:fld id="{D7C3A134-F1C3-464B-BF47-54DC2DE08F52}" type="datetimeFigureOut">
              <a:rPr lang="en-US" smtClean="0"/>
              <a:pPr/>
              <a:t>10/1/2014</a:t>
            </a:fld>
            <a:endParaRPr lang="en-US"/>
          </a:p>
        </p:txBody>
      </p:sp>
      <p:sp>
        <p:nvSpPr>
          <p:cNvPr id="6" name="Marcador de pie de página 5"/>
          <p:cNvSpPr>
            <a:spLocks noGrp="1"/>
          </p:cNvSpPr>
          <p:nvPr>
            <p:ph type="ftr" sz="quarter" idx="11"/>
          </p:nvPr>
        </p:nvSpPr>
        <p:spPr/>
        <p:txBody>
          <a:bodyPr/>
          <a:lstStyle/>
          <a:p>
            <a:endParaRPr kumimoji="0" lang="en-US"/>
          </a:p>
        </p:txBody>
      </p:sp>
      <p:sp>
        <p:nvSpPr>
          <p:cNvPr id="7" name="Marcador de número de diapositiva 6"/>
          <p:cNvSpPr>
            <a:spLocks noGrp="1"/>
          </p:cNvSpPr>
          <p:nvPr>
            <p:ph type="sldNum" sz="quarter" idx="12"/>
          </p:nvPr>
        </p:nvSpPr>
        <p:spPr/>
        <p:txBody>
          <a:bodyPr/>
          <a:lstStyle/>
          <a:p>
            <a:fld id="{9648F39E-9C37-485F-AC97-16BB4BDF9F49}" type="slidenum">
              <a:rPr kumimoji="0" lang="en-US" smtClean="0"/>
              <a:pPr/>
              <a:t>‹Nº›</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extLst/>
          </a:lstStyle>
          <a:p>
            <a:endParaRPr kumimoji="0" lang="en-US"/>
          </a:p>
        </p:txBody>
      </p:sp>
      <p:sp>
        <p:nvSpPr>
          <p:cNvPr id="3" name="Marcador de tex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endParaRPr kumimoji="0" lang="en-US"/>
          </a:p>
        </p:txBody>
      </p:sp>
      <p:sp>
        <p:nvSpPr>
          <p:cNvPr id="4" name="Marcador de contenid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5" name="Marcador de tex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endParaRPr kumimoji="0" lang="en-US"/>
          </a:p>
        </p:txBody>
      </p:sp>
      <p:sp>
        <p:nvSpPr>
          <p:cNvPr id="6" name="Marcador de contenid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7" name="Marcador de fecha 6"/>
          <p:cNvSpPr>
            <a:spLocks noGrp="1"/>
          </p:cNvSpPr>
          <p:nvPr>
            <p:ph type="dt" sz="half" idx="10"/>
          </p:nvPr>
        </p:nvSpPr>
        <p:spPr/>
        <p:txBody>
          <a:bodyPr/>
          <a:lstStyle/>
          <a:p>
            <a:fld id="{D7C3A134-F1C3-464B-BF47-54DC2DE08F52}" type="datetimeFigureOut">
              <a:rPr lang="en-US" smtClean="0"/>
              <a:pPr/>
              <a:t>10/1/2014</a:t>
            </a:fld>
            <a:endParaRPr lang="en-US"/>
          </a:p>
        </p:txBody>
      </p:sp>
      <p:sp>
        <p:nvSpPr>
          <p:cNvPr id="8" name="Marcador de pie de página 7"/>
          <p:cNvSpPr>
            <a:spLocks noGrp="1"/>
          </p:cNvSpPr>
          <p:nvPr>
            <p:ph type="ftr" sz="quarter" idx="11"/>
          </p:nvPr>
        </p:nvSpPr>
        <p:spPr/>
        <p:txBody>
          <a:bodyPr/>
          <a:lstStyle/>
          <a:p>
            <a:endParaRPr kumimoji="0" lang="en-US"/>
          </a:p>
        </p:txBody>
      </p:sp>
      <p:sp>
        <p:nvSpPr>
          <p:cNvPr id="9" name="Marcador de número de diapositiva 8"/>
          <p:cNvSpPr>
            <a:spLocks noGrp="1"/>
          </p:cNvSpPr>
          <p:nvPr>
            <p:ph type="sldNum" sz="quarter" idx="12"/>
          </p:nvPr>
        </p:nvSpPr>
        <p:spPr/>
        <p:txBody>
          <a:bodyPr/>
          <a:lstStyle/>
          <a:p>
            <a:fld id="{9648F39E-9C37-485F-AC97-16BB4BDF9F49}" type="slidenum">
              <a:rPr kumimoji="0" lang="en-US" smtClean="0"/>
              <a:pPr/>
              <a:t>‹Nº›</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endParaRPr kumimoji="0" lang="en-US"/>
          </a:p>
        </p:txBody>
      </p:sp>
      <p:sp>
        <p:nvSpPr>
          <p:cNvPr id="3" name="Marcador de fecha 2"/>
          <p:cNvSpPr>
            <a:spLocks noGrp="1"/>
          </p:cNvSpPr>
          <p:nvPr>
            <p:ph type="dt" sz="half" idx="10"/>
          </p:nvPr>
        </p:nvSpPr>
        <p:spPr/>
        <p:txBody>
          <a:bodyPr/>
          <a:lstStyle/>
          <a:p>
            <a:fld id="{D7C3A134-F1C3-464B-BF47-54DC2DE08F52}" type="datetimeFigureOut">
              <a:rPr lang="en-US" smtClean="0"/>
              <a:pPr/>
              <a:t>10/1/2014</a:t>
            </a:fld>
            <a:endParaRPr lang="en-US"/>
          </a:p>
        </p:txBody>
      </p:sp>
      <p:sp>
        <p:nvSpPr>
          <p:cNvPr id="4" name="Marcador de pie de página 3"/>
          <p:cNvSpPr>
            <a:spLocks noGrp="1"/>
          </p:cNvSpPr>
          <p:nvPr>
            <p:ph type="ftr" sz="quarter" idx="11"/>
          </p:nvPr>
        </p:nvSpPr>
        <p:spPr/>
        <p:txBody>
          <a:bodyPr/>
          <a:lstStyle/>
          <a:p>
            <a:endParaRPr kumimoji="0" lang="en-US"/>
          </a:p>
        </p:txBody>
      </p:sp>
      <p:sp>
        <p:nvSpPr>
          <p:cNvPr id="5" name="Marcador de número de diapositiva 4"/>
          <p:cNvSpPr>
            <a:spLocks noGrp="1"/>
          </p:cNvSpPr>
          <p:nvPr>
            <p:ph type="sldNum" sz="quarter" idx="12"/>
          </p:nvPr>
        </p:nvSpPr>
        <p:spPr/>
        <p:txBody>
          <a:bodyPr/>
          <a:lstStyle/>
          <a:p>
            <a:fld id="{9648F39E-9C37-485F-AC97-16BB4BDF9F49}" type="slidenum">
              <a:rPr kumimoji="0" lang="en-US" smtClean="0"/>
              <a:pPr/>
              <a:t>‹Nº›</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7C3A134-F1C3-464B-BF47-54DC2DE08F52}" type="datetimeFigureOut">
              <a:rPr lang="en-US" smtClean="0"/>
              <a:pPr/>
              <a:t>10/1/2014</a:t>
            </a:fld>
            <a:endParaRPr lang="en-US"/>
          </a:p>
        </p:txBody>
      </p:sp>
      <p:sp>
        <p:nvSpPr>
          <p:cNvPr id="3" name="Marcador de pie de página 2"/>
          <p:cNvSpPr>
            <a:spLocks noGrp="1"/>
          </p:cNvSpPr>
          <p:nvPr>
            <p:ph type="ftr" sz="quarter" idx="11"/>
          </p:nvPr>
        </p:nvSpPr>
        <p:spPr/>
        <p:txBody>
          <a:bodyPr/>
          <a:lstStyle/>
          <a:p>
            <a:endParaRPr kumimoji="0" lang="en-US"/>
          </a:p>
        </p:txBody>
      </p:sp>
      <p:sp>
        <p:nvSpPr>
          <p:cNvPr id="4" name="Marcador de número de diapositiva 3"/>
          <p:cNvSpPr>
            <a:spLocks noGrp="1"/>
          </p:cNvSpPr>
          <p:nvPr>
            <p:ph type="sldNum" sz="quarter" idx="12"/>
          </p:nvPr>
        </p:nvSpPr>
        <p:spPr/>
        <p:txBody>
          <a:bodyPr/>
          <a:lstStyle/>
          <a:p>
            <a:fld id="{9648F39E-9C37-485F-AC97-16BB4BDF9F49}" type="slidenum">
              <a:rPr kumimoji="0" lang="en-US" smtClean="0"/>
              <a:pPr/>
              <a:t>‹Nº›</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ítulo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endParaRPr kumimoji="0" lang="en-US"/>
          </a:p>
        </p:txBody>
      </p:sp>
      <p:sp>
        <p:nvSpPr>
          <p:cNvPr id="3" name="Marcador de contenid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Marcador de tex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endParaRPr kumimoji="0" lang="en-US"/>
          </a:p>
        </p:txBody>
      </p:sp>
      <p:sp>
        <p:nvSpPr>
          <p:cNvPr id="5" name="Marcador de fecha 4"/>
          <p:cNvSpPr>
            <a:spLocks noGrp="1"/>
          </p:cNvSpPr>
          <p:nvPr>
            <p:ph type="dt" sz="half" idx="10"/>
          </p:nvPr>
        </p:nvSpPr>
        <p:spPr/>
        <p:txBody>
          <a:bodyPr/>
          <a:lstStyle/>
          <a:p>
            <a:fld id="{D7C3A134-F1C3-464B-BF47-54DC2DE08F52}" type="datetimeFigureOut">
              <a:rPr lang="en-US" smtClean="0"/>
              <a:pPr/>
              <a:t>10/1/2014</a:t>
            </a:fld>
            <a:endParaRPr lang="en-US"/>
          </a:p>
        </p:txBody>
      </p:sp>
      <p:sp>
        <p:nvSpPr>
          <p:cNvPr id="6" name="Marcador de pie de página 5"/>
          <p:cNvSpPr>
            <a:spLocks noGrp="1"/>
          </p:cNvSpPr>
          <p:nvPr>
            <p:ph type="ftr" sz="quarter" idx="11"/>
          </p:nvPr>
        </p:nvSpPr>
        <p:spPr/>
        <p:txBody>
          <a:bodyPr/>
          <a:lstStyle/>
          <a:p>
            <a:endParaRPr kumimoji="0" lang="en-US"/>
          </a:p>
        </p:txBody>
      </p:sp>
      <p:sp>
        <p:nvSpPr>
          <p:cNvPr id="7" name="Marcador de número de diapositiva 6"/>
          <p:cNvSpPr>
            <a:spLocks noGrp="1"/>
          </p:cNvSpPr>
          <p:nvPr>
            <p:ph type="sldNum" sz="quarter" idx="12"/>
          </p:nvPr>
        </p:nvSpPr>
        <p:spPr/>
        <p:txBody>
          <a:bodyPr/>
          <a:lstStyle/>
          <a:p>
            <a:fld id="{9648F39E-9C37-485F-AC97-16BB4BDF9F49}" type="slidenum">
              <a:rPr kumimoji="0" lang="en-US" smtClean="0"/>
              <a:pPr/>
              <a:t>‹Nº›</a:t>
            </a:fld>
            <a:endParaRPr kumimoji="0" lang="en-US"/>
          </a:p>
        </p:txBody>
      </p:sp>
      <p:sp>
        <p:nvSpPr>
          <p:cNvPr id="12" name="Rectángulo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ángulo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endParaRPr kumimoji="0" lang="en-US"/>
          </a:p>
        </p:txBody>
      </p:sp>
      <p:sp>
        <p:nvSpPr>
          <p:cNvPr id="3" name="Marcador de posición de imagen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endParaRPr kumimoji="0" lang="en-US" dirty="0"/>
          </a:p>
        </p:txBody>
      </p:sp>
      <p:sp>
        <p:nvSpPr>
          <p:cNvPr id="4" name="Marcador de tex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endParaRPr kumimoji="0" lang="en-US"/>
          </a:p>
        </p:txBody>
      </p:sp>
      <p:sp>
        <p:nvSpPr>
          <p:cNvPr id="5" name="Marcador de fecha 4"/>
          <p:cNvSpPr>
            <a:spLocks noGrp="1"/>
          </p:cNvSpPr>
          <p:nvPr>
            <p:ph type="dt" sz="half" idx="10"/>
          </p:nvPr>
        </p:nvSpPr>
        <p:spPr>
          <a:xfrm>
            <a:off x="164592" y="1170432"/>
            <a:ext cx="2523744" cy="201168"/>
          </a:xfrm>
        </p:spPr>
        <p:txBody>
          <a:bodyPr/>
          <a:lstStyle/>
          <a:p>
            <a:fld id="{D7C3A134-F1C3-464B-BF47-54DC2DE08F52}" type="datetimeFigureOut">
              <a:rPr lang="en-US" smtClean="0"/>
              <a:pPr/>
              <a:t>10/1/2014</a:t>
            </a:fld>
            <a:endParaRPr lang="en-US" dirty="0"/>
          </a:p>
        </p:txBody>
      </p:sp>
      <p:sp>
        <p:nvSpPr>
          <p:cNvPr id="11" name="Rectángulo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ángulo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Marcador de pie de página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Marcador de número de diapositiva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‹Nº›</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ángulo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ángulo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Marcador de título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Marcador de texto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Marcador de fech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10/1/2014</a:t>
            </a:fld>
            <a:endParaRPr lang="en-US" dirty="0"/>
          </a:p>
        </p:txBody>
      </p:sp>
      <p:sp>
        <p:nvSpPr>
          <p:cNvPr id="5" name="Marcador de pie de página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Marcador de número de diapos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‹Nº›</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9325" y="5184648"/>
            <a:ext cx="8077200" cy="1673352"/>
          </a:xfrm>
        </p:spPr>
        <p:txBody>
          <a:bodyPr>
            <a:normAutofit/>
          </a:bodyPr>
          <a:lstStyle/>
          <a:p>
            <a:pPr algn="ctr"/>
            <a:r>
              <a:rPr lang="es-ES" sz="2800" dirty="0"/>
              <a:t>M</a:t>
            </a:r>
            <a:r>
              <a:rPr lang="es-ES" sz="2800" dirty="0" smtClean="0"/>
              <a:t>altrato animal y Violencia Social una aproximación sociológica a la convivencia entre humanos y animales. </a:t>
            </a:r>
            <a:endParaRPr lang="es-ES" sz="2800" dirty="0"/>
          </a:p>
        </p:txBody>
      </p:sp>
      <p:pic>
        <p:nvPicPr>
          <p:cNvPr id="4" name="Imagen 3" descr="DSC_0923.JP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03441" y="-1"/>
            <a:ext cx="7658606" cy="4729655"/>
          </a:xfrm>
          <a:prstGeom prst="rect">
            <a:avLst/>
          </a:prstGeom>
        </p:spPr>
      </p:pic>
    </p:spTree>
    <p:extLst>
      <p:ext uri="{BB962C8B-B14F-4D97-AF65-F5344CB8AC3E}">
        <p14:creationId xmlns="" xmlns:p14="http://schemas.microsoft.com/office/powerpoint/2010/main" val="2254634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Violencia Animal y Violencia Social. </a:t>
            </a:r>
            <a:endParaRPr lang="es-ES" dirty="0"/>
          </a:p>
        </p:txBody>
      </p:sp>
      <p:sp>
        <p:nvSpPr>
          <p:cNvPr id="3" name="Marcador de contenido 2"/>
          <p:cNvSpPr>
            <a:spLocks noGrp="1"/>
          </p:cNvSpPr>
          <p:nvPr>
            <p:ph idx="1"/>
          </p:nvPr>
        </p:nvSpPr>
        <p:spPr>
          <a:xfrm>
            <a:off x="207340" y="1775191"/>
            <a:ext cx="8936660" cy="5662678"/>
          </a:xfrm>
        </p:spPr>
        <p:txBody>
          <a:bodyPr>
            <a:normAutofit lnSpcReduction="10000"/>
          </a:bodyPr>
          <a:lstStyle/>
          <a:p>
            <a:pPr marL="118872" indent="0">
              <a:buNone/>
            </a:pPr>
            <a:endParaRPr lang="es-ES" sz="3400" dirty="0" smtClean="0"/>
          </a:p>
          <a:p>
            <a:pPr marL="457200" lvl="1" indent="0" algn="just">
              <a:buNone/>
            </a:pPr>
            <a:r>
              <a:rPr lang="es-ES_tradnl" sz="3300" dirty="0" smtClean="0"/>
              <a:t>Estudios muestran que todos los asesinos seriales acusados y condenados en los Estados </a:t>
            </a:r>
            <a:r>
              <a:rPr lang="es-ES_tradnl" sz="3300" dirty="0"/>
              <a:t>U</a:t>
            </a:r>
            <a:r>
              <a:rPr lang="es-ES_tradnl" sz="3300" dirty="0" smtClean="0"/>
              <a:t>nidos por homicidios múltiples han iniciado en su niñez y adolescencia maltratando y matando animales o han sido testigos presenciales de crueldad animal. </a:t>
            </a:r>
            <a:endParaRPr lang="es-ES_tradnl" sz="3300" dirty="0"/>
          </a:p>
          <a:p>
            <a:pPr lvl="1"/>
            <a:endParaRPr lang="es-ES_tradnl" sz="3300" dirty="0" smtClean="0"/>
          </a:p>
          <a:p>
            <a:pPr lvl="1"/>
            <a:endParaRPr lang="es-ES_tradnl" sz="3300" dirty="0"/>
          </a:p>
          <a:p>
            <a:pPr marL="457200" lvl="1" indent="0">
              <a:buNone/>
            </a:pPr>
            <a:r>
              <a:rPr lang="es-ES_tradnl" sz="3300" dirty="0" smtClean="0"/>
              <a:t> </a:t>
            </a:r>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199501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Violencia Animal y Violencia Social. </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118872" indent="0">
              <a:buNone/>
            </a:pPr>
            <a:endParaRPr lang="es-ES" sz="3400" dirty="0" smtClean="0"/>
          </a:p>
          <a:p>
            <a:pPr marL="457200" lvl="1" indent="0" algn="just">
              <a:buNone/>
            </a:pPr>
            <a:r>
              <a:rPr lang="es-ES_tradnl" sz="3300" dirty="0" smtClean="0"/>
              <a:t>Mujeres victimas de violencia de genero y/o violencia domestica relatan en la mayoría de los casos que su agresor ha maltratado o matado a animales durante o antes de iniciar las agresiones físicas, sexuales o psicológicas contra ellas y sus hijos e hijas. </a:t>
            </a:r>
          </a:p>
          <a:p>
            <a:pPr lvl="1"/>
            <a:endParaRPr lang="es-ES_tradnl" sz="3300" dirty="0"/>
          </a:p>
          <a:p>
            <a:pPr marL="457200" lvl="1" indent="0">
              <a:buNone/>
            </a:pPr>
            <a:r>
              <a:rPr lang="es-ES_tradnl" sz="3300" dirty="0" smtClean="0"/>
              <a:t> </a:t>
            </a:r>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2422412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Violencia Animal y Violencia Social. </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118872" indent="0">
              <a:buNone/>
            </a:pPr>
            <a:endParaRPr lang="es-ES" sz="3400" dirty="0" smtClean="0"/>
          </a:p>
          <a:p>
            <a:pPr marL="457200" lvl="1" indent="0" algn="just">
              <a:buNone/>
            </a:pPr>
            <a:r>
              <a:rPr lang="es-ES_tradnl" sz="3300" dirty="0" smtClean="0"/>
              <a:t>Niños, niñas y adolescentes que maltratan animales muchas veces están replicando conductas violentas que vivencian o de las que son testigos.  Esconder estos síntomas afianza una cultura violenta de complicidad con el o la agresor/a. </a:t>
            </a:r>
            <a:endParaRPr lang="es-ES_tradnl" sz="3300" dirty="0"/>
          </a:p>
          <a:p>
            <a:pPr marL="457200" lvl="1" indent="0">
              <a:buNone/>
            </a:pPr>
            <a:r>
              <a:rPr lang="es-ES_tradnl" sz="3300" dirty="0" smtClean="0"/>
              <a:t> </a:t>
            </a:r>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281470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Violencia Animal y Violencia Social. </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118872" indent="0">
              <a:buNone/>
            </a:pPr>
            <a:endParaRPr lang="es-ES" sz="3400" dirty="0" smtClean="0"/>
          </a:p>
          <a:p>
            <a:pPr marL="457200" lvl="1" indent="0" algn="just">
              <a:buNone/>
            </a:pPr>
            <a:r>
              <a:rPr lang="es-ES_tradnl" sz="3300" dirty="0" smtClean="0"/>
              <a:t>Los/las Adolescentes y Jóvenes quienes han asesinado a sus compañeros/as en colegios y escuelas en los estados unidos desde 1997-2001 han sido maltratadores de animales.  </a:t>
            </a:r>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1719493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1066800" y="5874029"/>
            <a:ext cx="8077200" cy="1673352"/>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700" b="1" kern="1200">
                <a:solidFill>
                  <a:schemeClr val="accent1">
                    <a:satMod val="150000"/>
                  </a:schemeClr>
                </a:solidFill>
                <a:effectLst/>
                <a:latin typeface="+mj-lt"/>
                <a:ea typeface="+mj-ea"/>
                <a:cs typeface="+mj-cs"/>
              </a:defRPr>
            </a:lvl1pPr>
            <a:extLst/>
          </a:lstStyle>
          <a:p>
            <a:pPr algn="ctr"/>
            <a:r>
              <a:rPr lang="es-ES" sz="1800" i="1" dirty="0" smtClean="0">
                <a:solidFill>
                  <a:schemeClr val="tx1"/>
                </a:solidFill>
              </a:rPr>
              <a:t>                                                                                         </a:t>
            </a:r>
            <a:endParaRPr lang="es-ES" sz="1800" i="1" dirty="0">
              <a:solidFill>
                <a:schemeClr val="tx1"/>
              </a:solidFill>
            </a:endParaRPr>
          </a:p>
        </p:txBody>
      </p:sp>
      <p:sp>
        <p:nvSpPr>
          <p:cNvPr id="3" name="Título 2"/>
          <p:cNvSpPr>
            <a:spLocks noGrp="1"/>
          </p:cNvSpPr>
          <p:nvPr>
            <p:ph type="ctrTitle"/>
          </p:nvPr>
        </p:nvSpPr>
        <p:spPr>
          <a:xfrm>
            <a:off x="765178" y="224778"/>
            <a:ext cx="8077200" cy="1673352"/>
          </a:xfrm>
        </p:spPr>
        <p:txBody>
          <a:bodyPr>
            <a:noAutofit/>
          </a:bodyPr>
          <a:lstStyle/>
          <a:p>
            <a:pPr marL="118872" indent="0" algn="r"/>
            <a:r>
              <a:rPr lang="es-ES_tradnl" sz="2400" dirty="0" smtClean="0">
                <a:solidFill>
                  <a:schemeClr val="tx2">
                    <a:lumMod val="75000"/>
                  </a:schemeClr>
                </a:solidFill>
              </a:rPr>
              <a:t/>
            </a:r>
            <a:br>
              <a:rPr lang="es-ES_tradnl" sz="2400" dirty="0" smtClean="0">
                <a:solidFill>
                  <a:schemeClr val="tx2">
                    <a:lumMod val="75000"/>
                  </a:schemeClr>
                </a:solidFill>
              </a:rPr>
            </a:br>
            <a:r>
              <a:rPr lang="es-ES_tradnl" sz="2400" dirty="0">
                <a:solidFill>
                  <a:schemeClr val="tx2">
                    <a:lumMod val="75000"/>
                  </a:schemeClr>
                </a:solidFill>
              </a:rPr>
              <a:t/>
            </a:r>
            <a:br>
              <a:rPr lang="es-ES_tradnl" sz="2400" dirty="0">
                <a:solidFill>
                  <a:schemeClr val="tx2">
                    <a:lumMod val="75000"/>
                  </a:schemeClr>
                </a:solidFill>
              </a:rPr>
            </a:br>
            <a:r>
              <a:rPr lang="es-ES_tradnl" sz="2400" dirty="0" smtClean="0">
                <a:solidFill>
                  <a:schemeClr val="tx2">
                    <a:lumMod val="75000"/>
                  </a:schemeClr>
                </a:solidFill>
              </a:rPr>
              <a:t>“La </a:t>
            </a:r>
            <a:r>
              <a:rPr lang="es-ES_tradnl" sz="2400" dirty="0">
                <a:solidFill>
                  <a:schemeClr val="tx2">
                    <a:lumMod val="75000"/>
                  </a:schemeClr>
                </a:solidFill>
              </a:rPr>
              <a:t>conmiseración con los animales está íntimamente ligada con la bondad de carácter, de tal suerte que se puede afirmar seguro que quien es cruel con los animales, no puede ser buena persona. Una compasión por todos los seres vivos es la prueba más firme y segura de la conducta moral</a:t>
            </a:r>
            <a:r>
              <a:rPr lang="es-ES_tradnl" sz="2400" dirty="0" smtClean="0">
                <a:solidFill>
                  <a:schemeClr val="tx2">
                    <a:lumMod val="75000"/>
                  </a:schemeClr>
                </a:solidFill>
              </a:rPr>
              <a:t>.” </a:t>
            </a:r>
            <a:r>
              <a:rPr lang="es-ES_tradnl" sz="3200" dirty="0" smtClean="0">
                <a:solidFill>
                  <a:schemeClr val="tx2">
                    <a:lumMod val="75000"/>
                  </a:schemeClr>
                </a:solidFill>
              </a:rPr>
              <a:t/>
            </a:r>
            <a:br>
              <a:rPr lang="es-ES_tradnl" sz="3200" dirty="0" smtClean="0">
                <a:solidFill>
                  <a:schemeClr val="tx2">
                    <a:lumMod val="75000"/>
                  </a:schemeClr>
                </a:solidFill>
              </a:rPr>
            </a:br>
            <a:r>
              <a:rPr lang="es-ES_tradnl" sz="3200" dirty="0">
                <a:solidFill>
                  <a:schemeClr val="tx2">
                    <a:lumMod val="75000"/>
                  </a:schemeClr>
                </a:solidFill>
              </a:rPr>
              <a:t/>
            </a:r>
            <a:br>
              <a:rPr lang="es-ES_tradnl" sz="3200" dirty="0">
                <a:solidFill>
                  <a:schemeClr val="tx2">
                    <a:lumMod val="75000"/>
                  </a:schemeClr>
                </a:solidFill>
              </a:rPr>
            </a:br>
            <a:r>
              <a:rPr lang="es-ES_tradnl" sz="3200" dirty="0" smtClean="0">
                <a:solidFill>
                  <a:schemeClr val="tx2">
                    <a:lumMod val="75000"/>
                  </a:schemeClr>
                </a:solidFill>
              </a:rPr>
              <a:t>Arthur </a:t>
            </a:r>
            <a:r>
              <a:rPr lang="es-ES_tradnl" sz="3200" dirty="0">
                <a:solidFill>
                  <a:schemeClr val="tx2">
                    <a:lumMod val="75000"/>
                  </a:schemeClr>
                </a:solidFill>
              </a:rPr>
              <a:t>Schopenhauer</a:t>
            </a:r>
            <a:r>
              <a:rPr lang="es-ES_tradnl" sz="2800" dirty="0">
                <a:solidFill>
                  <a:schemeClr val="tx2">
                    <a:lumMod val="75000"/>
                  </a:schemeClr>
                </a:solidFill>
              </a:rPr>
              <a:t/>
            </a:r>
            <a:br>
              <a:rPr lang="es-ES_tradnl" sz="2800" dirty="0">
                <a:solidFill>
                  <a:schemeClr val="tx2">
                    <a:lumMod val="75000"/>
                  </a:schemeClr>
                </a:solidFill>
              </a:rPr>
            </a:br>
            <a:r>
              <a:rPr lang="es-ES_tradnl" sz="2800" dirty="0">
                <a:solidFill>
                  <a:schemeClr val="tx2">
                    <a:lumMod val="75000"/>
                  </a:schemeClr>
                </a:solidFill>
              </a:rPr>
              <a:t/>
            </a:r>
            <a:br>
              <a:rPr lang="es-ES_tradnl" sz="2800" dirty="0">
                <a:solidFill>
                  <a:schemeClr val="tx2">
                    <a:lumMod val="75000"/>
                  </a:schemeClr>
                </a:solidFill>
              </a:rPr>
            </a:br>
            <a:endParaRPr lang="es-ES" sz="2800" dirty="0">
              <a:solidFill>
                <a:schemeClr val="tx2">
                  <a:lumMod val="75000"/>
                </a:schemeClr>
              </a:solidFill>
            </a:endParaRPr>
          </a:p>
        </p:txBody>
      </p:sp>
    </p:spTree>
    <p:extLst>
      <p:ext uri="{BB962C8B-B14F-4D97-AF65-F5344CB8AC3E}">
        <p14:creationId xmlns="" xmlns:p14="http://schemas.microsoft.com/office/powerpoint/2010/main" val="3700316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Patologías Sociales</a:t>
            </a:r>
            <a:r>
              <a:rPr lang="es-ES" dirty="0" smtClean="0"/>
              <a:t>. </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457200" lvl="1" indent="0">
              <a:buNone/>
            </a:pPr>
            <a:r>
              <a:rPr lang="es-ES_tradnl" sz="3300" dirty="0" smtClean="0"/>
              <a:t>Personas que agreden a animales no tiene empatía hacia otros seres vivos por ello se puede deducir que tampoco se tendrá empatía o autocontrol con otra persona.  </a:t>
            </a:r>
            <a:endParaRPr lang="es-ES_tradnl" sz="3300" dirty="0"/>
          </a:p>
          <a:p>
            <a:pPr marL="457200" lvl="1" indent="0" algn="just">
              <a:buNone/>
            </a:pPr>
            <a:r>
              <a:rPr lang="es-ES_tradnl" sz="3300" dirty="0" smtClean="0"/>
              <a:t>	</a:t>
            </a:r>
            <a:r>
              <a:rPr lang="es-ES_tradnl" sz="1900" dirty="0" smtClean="0">
                <a:solidFill>
                  <a:srgbClr val="A6A6A6"/>
                </a:solidFill>
              </a:rPr>
              <a:t>“Se han realizado  estudios </a:t>
            </a:r>
            <a:r>
              <a:rPr lang="es-ES_tradnl" sz="1900" dirty="0">
                <a:solidFill>
                  <a:srgbClr val="A6A6A6"/>
                </a:solidFill>
              </a:rPr>
              <a:t>en maltratadores de animales y </a:t>
            </a:r>
            <a:r>
              <a:rPr lang="es-ES_tradnl" sz="1900" dirty="0" smtClean="0">
                <a:solidFill>
                  <a:srgbClr val="A6A6A6"/>
                </a:solidFill>
              </a:rPr>
              <a:t>		observamos </a:t>
            </a:r>
            <a:r>
              <a:rPr lang="es-ES_tradnl" sz="1900" dirty="0">
                <a:solidFill>
                  <a:srgbClr val="A6A6A6"/>
                </a:solidFill>
              </a:rPr>
              <a:t>que existe una correlación </a:t>
            </a:r>
            <a:r>
              <a:rPr lang="es-ES_tradnl" sz="1900" dirty="0" smtClean="0">
                <a:solidFill>
                  <a:srgbClr val="A6A6A6"/>
                </a:solidFill>
              </a:rPr>
              <a:t>con </a:t>
            </a:r>
            <a:r>
              <a:rPr lang="es-ES_tradnl" sz="1900" dirty="0">
                <a:solidFill>
                  <a:srgbClr val="A6A6A6"/>
                </a:solidFill>
              </a:rPr>
              <a:t>la </a:t>
            </a:r>
            <a:r>
              <a:rPr lang="es-ES_tradnl" sz="1900" dirty="0" smtClean="0">
                <a:solidFill>
                  <a:srgbClr val="A6A6A6"/>
                </a:solidFill>
              </a:rPr>
              <a:t>psicopatía</a:t>
            </a:r>
            <a:r>
              <a:rPr lang="es-ES_tradnl" sz="1900" dirty="0">
                <a:solidFill>
                  <a:srgbClr val="A6A6A6"/>
                </a:solidFill>
              </a:rPr>
              <a:t>, </a:t>
            </a:r>
            <a:r>
              <a:rPr lang="es-ES_tradnl" sz="1900" dirty="0" smtClean="0">
                <a:solidFill>
                  <a:srgbClr val="A6A6A6"/>
                </a:solidFill>
              </a:rPr>
              <a:t>	mostrando </a:t>
            </a:r>
            <a:r>
              <a:rPr lang="es-ES_tradnl" sz="1900" dirty="0">
                <a:solidFill>
                  <a:srgbClr val="A6A6A6"/>
                </a:solidFill>
              </a:rPr>
              <a:t>muchos más componentes sádicos, de </a:t>
            </a:r>
            <a:r>
              <a:rPr lang="es-ES_tradnl" sz="1900" dirty="0" smtClean="0">
                <a:solidFill>
                  <a:srgbClr val="A6A6A6"/>
                </a:solidFill>
              </a:rPr>
              <a:t>dolo </a:t>
            </a:r>
            <a:r>
              <a:rPr lang="es-ES_tradnl" sz="1900" dirty="0">
                <a:solidFill>
                  <a:srgbClr val="A6A6A6"/>
                </a:solidFill>
              </a:rPr>
              <a:t>y siendo </a:t>
            </a:r>
            <a:r>
              <a:rPr lang="es-ES_tradnl" sz="1900" dirty="0" smtClean="0">
                <a:solidFill>
                  <a:srgbClr val="A6A6A6"/>
                </a:solidFill>
              </a:rPr>
              <a:t>	más </a:t>
            </a:r>
            <a:r>
              <a:rPr lang="es-ES_tradnl" sz="1900" dirty="0">
                <a:solidFill>
                  <a:srgbClr val="A6A6A6"/>
                </a:solidFill>
              </a:rPr>
              <a:t>peligrosos que otros criminales que no tenía </a:t>
            </a:r>
            <a:r>
              <a:rPr lang="es-ES_tradnl" sz="1900" dirty="0" smtClean="0">
                <a:solidFill>
                  <a:srgbClr val="A6A6A6"/>
                </a:solidFill>
              </a:rPr>
              <a:t>antecedentes </a:t>
            </a:r>
            <a:r>
              <a:rPr lang="es-ES_tradnl" sz="1900" dirty="0">
                <a:solidFill>
                  <a:srgbClr val="A6A6A6"/>
                </a:solidFill>
              </a:rPr>
              <a:t>de </a:t>
            </a:r>
            <a:r>
              <a:rPr lang="es-ES_tradnl" sz="1900" dirty="0" smtClean="0">
                <a:solidFill>
                  <a:srgbClr val="A6A6A6"/>
                </a:solidFill>
              </a:rPr>
              <a:t>	maltrato </a:t>
            </a:r>
            <a:r>
              <a:rPr lang="es-ES_tradnl" sz="1900" dirty="0">
                <a:solidFill>
                  <a:srgbClr val="A6A6A6"/>
                </a:solidFill>
              </a:rPr>
              <a:t>animal.”</a:t>
            </a:r>
          </a:p>
          <a:p>
            <a:pPr marL="457200" lvl="1" indent="0">
              <a:buNone/>
            </a:pPr>
            <a:r>
              <a:rPr lang="es-ES_tradnl" sz="3300" dirty="0" smtClean="0"/>
              <a:t> </a:t>
            </a:r>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1021450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Patologías Sociales</a:t>
            </a:r>
            <a:r>
              <a:rPr lang="es-ES" dirty="0" smtClean="0"/>
              <a:t>. </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118872" indent="0">
              <a:buNone/>
            </a:pPr>
            <a:endParaRPr lang="es-ES" sz="3400" dirty="0" smtClean="0"/>
          </a:p>
          <a:p>
            <a:pPr marL="457200" lvl="1" indent="0" algn="just">
              <a:buNone/>
            </a:pPr>
            <a:r>
              <a:rPr lang="es-ES_tradnl" sz="3300" dirty="0" smtClean="0"/>
              <a:t>El maltrato hacia a los animales es una alerta en Niños, niñas y adolescentes de trastornos de conducta  y trastornos sociales que deben ser trabajados y controlados. </a:t>
            </a:r>
          </a:p>
          <a:p>
            <a:pPr marL="457200" lvl="1" indent="0">
              <a:buNone/>
            </a:pPr>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4107148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1066800" y="5874029"/>
            <a:ext cx="8077200" cy="1673352"/>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700" b="1" kern="1200">
                <a:solidFill>
                  <a:schemeClr val="accent1">
                    <a:satMod val="150000"/>
                  </a:schemeClr>
                </a:solidFill>
                <a:effectLst/>
                <a:latin typeface="+mj-lt"/>
                <a:ea typeface="+mj-ea"/>
                <a:cs typeface="+mj-cs"/>
              </a:defRPr>
            </a:lvl1pPr>
            <a:extLst/>
          </a:lstStyle>
          <a:p>
            <a:pPr algn="ctr"/>
            <a:r>
              <a:rPr lang="es-ES" sz="1800" i="1" dirty="0" smtClean="0">
                <a:solidFill>
                  <a:schemeClr val="tx1"/>
                </a:solidFill>
              </a:rPr>
              <a:t>                                                                                         </a:t>
            </a:r>
            <a:endParaRPr lang="es-ES" sz="1800" i="1" dirty="0">
              <a:solidFill>
                <a:schemeClr val="tx1"/>
              </a:solidFill>
            </a:endParaRPr>
          </a:p>
        </p:txBody>
      </p:sp>
      <p:sp>
        <p:nvSpPr>
          <p:cNvPr id="3" name="Título 2"/>
          <p:cNvSpPr>
            <a:spLocks noGrp="1"/>
          </p:cNvSpPr>
          <p:nvPr>
            <p:ph type="ctrTitle"/>
          </p:nvPr>
        </p:nvSpPr>
        <p:spPr>
          <a:xfrm>
            <a:off x="765178" y="224778"/>
            <a:ext cx="8077200" cy="1673352"/>
          </a:xfrm>
        </p:spPr>
        <p:txBody>
          <a:bodyPr>
            <a:noAutofit/>
          </a:bodyPr>
          <a:lstStyle/>
          <a:p>
            <a:pPr marL="118872" indent="0" algn="r"/>
            <a:r>
              <a:rPr lang="es-ES_tradnl" sz="2400" dirty="0">
                <a:solidFill>
                  <a:schemeClr val="tx2">
                    <a:lumMod val="75000"/>
                  </a:schemeClr>
                </a:solidFill>
              </a:rPr>
              <a:t/>
            </a:r>
            <a:br>
              <a:rPr lang="es-ES_tradnl" sz="2400" dirty="0">
                <a:solidFill>
                  <a:schemeClr val="tx2">
                    <a:lumMod val="75000"/>
                  </a:schemeClr>
                </a:solidFill>
              </a:rPr>
            </a:br>
            <a:r>
              <a:rPr lang="es-ES_tradnl" sz="2400" dirty="0" smtClean="0">
                <a:solidFill>
                  <a:schemeClr val="tx2">
                    <a:lumMod val="75000"/>
                  </a:schemeClr>
                </a:solidFill>
              </a:rPr>
              <a:t/>
            </a:r>
            <a:br>
              <a:rPr lang="es-ES_tradnl" sz="2400" dirty="0" smtClean="0">
                <a:solidFill>
                  <a:schemeClr val="tx2">
                    <a:lumMod val="75000"/>
                  </a:schemeClr>
                </a:solidFill>
              </a:rPr>
            </a:br>
            <a:r>
              <a:rPr lang="es-ES_tradnl" sz="2400" dirty="0" smtClean="0">
                <a:solidFill>
                  <a:schemeClr val="tx2">
                    <a:lumMod val="75000"/>
                  </a:schemeClr>
                </a:solidFill>
              </a:rPr>
              <a:t>“</a:t>
            </a:r>
            <a:r>
              <a:rPr lang="es-ES_tradnl" sz="3600" dirty="0" smtClean="0">
                <a:solidFill>
                  <a:schemeClr val="tx2">
                    <a:lumMod val="75000"/>
                  </a:schemeClr>
                </a:solidFill>
              </a:rPr>
              <a:t>Si </a:t>
            </a:r>
            <a:r>
              <a:rPr lang="es-ES_tradnl" sz="3600" dirty="0">
                <a:solidFill>
                  <a:schemeClr val="tx2">
                    <a:lumMod val="75000"/>
                  </a:schemeClr>
                </a:solidFill>
              </a:rPr>
              <a:t>un hombre aspira a una vida correcta, su primer acto de abstinencia es el de lastimar </a:t>
            </a:r>
            <a:r>
              <a:rPr lang="es-ES_tradnl" sz="3600" dirty="0" smtClean="0">
                <a:solidFill>
                  <a:schemeClr val="tx2">
                    <a:lumMod val="75000"/>
                  </a:schemeClr>
                </a:solidFill>
              </a:rPr>
              <a:t>animales”. </a:t>
            </a:r>
            <a:br>
              <a:rPr lang="es-ES_tradnl" sz="3600" dirty="0" smtClean="0">
                <a:solidFill>
                  <a:schemeClr val="tx2">
                    <a:lumMod val="75000"/>
                  </a:schemeClr>
                </a:solidFill>
              </a:rPr>
            </a:br>
            <a:r>
              <a:rPr lang="es-ES_tradnl" sz="3600" dirty="0">
                <a:solidFill>
                  <a:schemeClr val="tx2">
                    <a:lumMod val="75000"/>
                  </a:schemeClr>
                </a:solidFill>
              </a:rPr>
              <a:t/>
            </a:r>
            <a:br>
              <a:rPr lang="es-ES_tradnl" sz="3600" dirty="0">
                <a:solidFill>
                  <a:schemeClr val="tx2">
                    <a:lumMod val="75000"/>
                  </a:schemeClr>
                </a:solidFill>
              </a:rPr>
            </a:br>
            <a:r>
              <a:rPr lang="es-ES_tradnl" sz="2400" dirty="0" smtClean="0">
                <a:solidFill>
                  <a:schemeClr val="tx2">
                    <a:lumMod val="75000"/>
                  </a:schemeClr>
                </a:solidFill>
              </a:rPr>
              <a:t/>
            </a:r>
            <a:br>
              <a:rPr lang="es-ES_tradnl" sz="2400" dirty="0" smtClean="0">
                <a:solidFill>
                  <a:schemeClr val="tx2">
                    <a:lumMod val="75000"/>
                  </a:schemeClr>
                </a:solidFill>
              </a:rPr>
            </a:br>
            <a:r>
              <a:rPr lang="es-ES_tradnl" sz="2400" dirty="0" err="1" smtClean="0">
                <a:solidFill>
                  <a:schemeClr val="tx2">
                    <a:lumMod val="75000"/>
                  </a:schemeClr>
                </a:solidFill>
              </a:rPr>
              <a:t>Tolstoy</a:t>
            </a:r>
            <a:endParaRPr lang="es-ES" sz="2800" dirty="0">
              <a:solidFill>
                <a:schemeClr val="tx2">
                  <a:lumMod val="75000"/>
                </a:schemeClr>
              </a:solidFill>
            </a:endParaRPr>
          </a:p>
        </p:txBody>
      </p:sp>
    </p:spTree>
    <p:extLst>
      <p:ext uri="{BB962C8B-B14F-4D97-AF65-F5344CB8AC3E}">
        <p14:creationId xmlns="" xmlns:p14="http://schemas.microsoft.com/office/powerpoint/2010/main" val="1585786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Conclusiones</a:t>
            </a:r>
            <a:r>
              <a:rPr lang="es-ES" dirty="0" smtClean="0"/>
              <a:t>. </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457200" lvl="1" indent="0" algn="just">
              <a:buNone/>
            </a:pPr>
            <a:endParaRPr lang="es-ES_tradnl" sz="3300" dirty="0" smtClean="0"/>
          </a:p>
          <a:p>
            <a:pPr marL="457200" lvl="1" indent="0" algn="just">
              <a:buNone/>
            </a:pPr>
            <a:r>
              <a:rPr lang="es-ES_tradnl" sz="3300" dirty="0" smtClean="0"/>
              <a:t>Trabajar en la prevención de la violencia hacia los animales nos permite empezar a corregir el ciclo de violencia desde sus raíces</a:t>
            </a:r>
            <a:r>
              <a:rPr lang="es-ES_tradnl" sz="3300" dirty="0"/>
              <a:t> </a:t>
            </a:r>
            <a:r>
              <a:rPr lang="es-ES_tradnl" sz="3300" dirty="0" smtClean="0"/>
              <a:t>y contribuir a la reducción de los Índices de Violencia Social. </a:t>
            </a:r>
          </a:p>
          <a:p>
            <a:pPr lvl="1"/>
            <a:endParaRPr lang="es-ES_tradnl" sz="3300" dirty="0"/>
          </a:p>
          <a:p>
            <a:pPr lvl="1"/>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1442051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Conclusiones</a:t>
            </a:r>
            <a:r>
              <a:rPr lang="es-ES" dirty="0" smtClean="0"/>
              <a:t>. </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457200" lvl="1" indent="0">
              <a:buNone/>
            </a:pPr>
            <a:endParaRPr lang="es-ES_tradnl" sz="3300" dirty="0" smtClean="0"/>
          </a:p>
          <a:p>
            <a:pPr marL="457200" lvl="1" indent="0" algn="just">
              <a:buNone/>
            </a:pPr>
            <a:r>
              <a:rPr lang="es-ES_tradnl" sz="3300" dirty="0" smtClean="0"/>
              <a:t>Los indicadores de violencia hacia los animales permiten evidenciar relaciones de violencia hacia las personas o entre las personas.  </a:t>
            </a:r>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3771304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a:xfrm>
            <a:off x="685800" y="803130"/>
            <a:ext cx="8077200" cy="1673352"/>
          </a:xfrm>
        </p:spPr>
        <p:txBody>
          <a:bodyPr>
            <a:noAutofit/>
          </a:bodyPr>
          <a:lstStyle/>
          <a:p>
            <a:pPr marL="118872" indent="0" algn="r"/>
            <a:r>
              <a:rPr lang="es-ES_tradnl" sz="3200" dirty="0"/>
              <a:t>"Cualquiera que esté acostumbrado a menospreciar la vida de cualquier ser viviente está en peligro de menospreciar también la vida humana.”</a:t>
            </a:r>
            <a:br>
              <a:rPr lang="es-ES_tradnl" sz="3200" dirty="0"/>
            </a:br>
            <a:r>
              <a:rPr lang="es-ES_tradnl" sz="3200" dirty="0" smtClean="0"/>
              <a:t/>
            </a:r>
            <a:br>
              <a:rPr lang="es-ES_tradnl" sz="3200" dirty="0" smtClean="0"/>
            </a:br>
            <a:r>
              <a:rPr lang="es-ES_tradnl" sz="2000" dirty="0" smtClean="0"/>
              <a:t>Albert </a:t>
            </a:r>
            <a:r>
              <a:rPr lang="es-ES_tradnl" sz="2000" dirty="0" err="1"/>
              <a:t>Schweitzer</a:t>
            </a:r>
            <a:r>
              <a:rPr lang="es-ES_tradnl" sz="2000" dirty="0"/>
              <a:t>, premio Nobel de la Paz 1952.</a:t>
            </a:r>
            <a:br>
              <a:rPr lang="es-ES_tradnl" sz="2000" dirty="0"/>
            </a:br>
            <a:r>
              <a:rPr lang="es-ES_tradnl" sz="2000" dirty="0"/>
              <a:t/>
            </a:r>
            <a:br>
              <a:rPr lang="es-ES_tradnl" sz="2000" dirty="0"/>
            </a:br>
            <a:endParaRPr lang="es-ES" sz="2000" dirty="0"/>
          </a:p>
        </p:txBody>
      </p:sp>
    </p:spTree>
    <p:extLst>
      <p:ext uri="{BB962C8B-B14F-4D97-AF65-F5344CB8AC3E}">
        <p14:creationId xmlns="" xmlns:p14="http://schemas.microsoft.com/office/powerpoint/2010/main" val="19494640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Conclusiones</a:t>
            </a:r>
            <a:r>
              <a:rPr lang="es-ES" dirty="0" smtClean="0"/>
              <a:t>. </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457200" lvl="1" indent="0">
              <a:buNone/>
            </a:pPr>
            <a:endParaRPr lang="es-ES_tradnl" sz="3300" dirty="0" smtClean="0"/>
          </a:p>
          <a:p>
            <a:pPr marL="457200" lvl="1" indent="0" algn="just">
              <a:buNone/>
            </a:pPr>
            <a:r>
              <a:rPr lang="es-ES_tradnl" sz="3300" dirty="0" smtClean="0"/>
              <a:t>La violencia, tortura y maltrato hacia los animales son alertas y signos de psicopatologías tanto en niñas, niños como en adolescentes y adultos. </a:t>
            </a:r>
            <a:endParaRPr lang="es-ES_tradnl" sz="1400" dirty="0"/>
          </a:p>
          <a:p>
            <a:endParaRPr lang="es-ES" sz="1400" dirty="0"/>
          </a:p>
        </p:txBody>
      </p:sp>
    </p:spTree>
    <p:extLst>
      <p:ext uri="{BB962C8B-B14F-4D97-AF65-F5344CB8AC3E}">
        <p14:creationId xmlns="" xmlns:p14="http://schemas.microsoft.com/office/powerpoint/2010/main" val="1008834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Recomendaciones</a:t>
            </a:r>
            <a:r>
              <a:rPr lang="es-ES" dirty="0" smtClean="0"/>
              <a:t>. </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457200" lvl="1" indent="0">
              <a:buNone/>
            </a:pPr>
            <a:endParaRPr lang="es-ES_tradnl" sz="3300" dirty="0" smtClean="0"/>
          </a:p>
          <a:p>
            <a:pPr marL="457200" lvl="1" indent="0" algn="just">
              <a:buNone/>
            </a:pPr>
            <a:r>
              <a:rPr lang="es-ES_tradnl" sz="3300" b="1" dirty="0" smtClean="0"/>
              <a:t>Sensibilización comunitaria</a:t>
            </a:r>
            <a:r>
              <a:rPr lang="es-ES_tradnl" sz="3300" dirty="0" smtClean="0"/>
              <a:t> para la promoción del </a:t>
            </a:r>
            <a:r>
              <a:rPr lang="es-ES_tradnl" sz="3300" b="1" dirty="0" smtClean="0"/>
              <a:t>buen trato </a:t>
            </a:r>
            <a:r>
              <a:rPr lang="es-ES_tradnl" sz="3300" dirty="0" smtClean="0"/>
              <a:t>hacia los animales con el fin de erradicar patrones agresivos de relacionamiento que generan </a:t>
            </a:r>
            <a:r>
              <a:rPr lang="es-ES_tradnl" sz="3300" b="1" dirty="0" smtClean="0"/>
              <a:t>violencia social </a:t>
            </a:r>
            <a:r>
              <a:rPr lang="es-ES_tradnl" sz="3300" dirty="0" smtClean="0"/>
              <a:t>y que a su vez son consecuencia de la misma</a:t>
            </a:r>
            <a:r>
              <a:rPr lang="es-ES_tradnl" sz="3300" b="1" dirty="0" smtClean="0"/>
              <a:t>.</a:t>
            </a:r>
            <a:r>
              <a:rPr lang="es-ES_tradnl" sz="3300" dirty="0" smtClean="0"/>
              <a:t> </a:t>
            </a:r>
            <a:endParaRPr lang="es-ES_tradnl" sz="1400" dirty="0"/>
          </a:p>
          <a:p>
            <a:endParaRPr lang="es-ES" sz="1400" dirty="0"/>
          </a:p>
        </p:txBody>
      </p:sp>
    </p:spTree>
    <p:extLst>
      <p:ext uri="{BB962C8B-B14F-4D97-AF65-F5344CB8AC3E}">
        <p14:creationId xmlns="" xmlns:p14="http://schemas.microsoft.com/office/powerpoint/2010/main" val="38819989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Recomendaciones</a:t>
            </a:r>
            <a:r>
              <a:rPr lang="es-ES" dirty="0" smtClean="0"/>
              <a:t>. </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457200" lvl="1" indent="0">
              <a:buNone/>
            </a:pPr>
            <a:endParaRPr lang="es-ES_tradnl" sz="3300" dirty="0" smtClean="0"/>
          </a:p>
          <a:p>
            <a:pPr marL="457200" lvl="1" indent="0" algn="just">
              <a:buNone/>
            </a:pPr>
            <a:r>
              <a:rPr lang="es-ES_tradnl" sz="3300" b="1" dirty="0" smtClean="0"/>
              <a:t>Generar campañas </a:t>
            </a:r>
            <a:r>
              <a:rPr lang="es-ES_tradnl" sz="3300" dirty="0" smtClean="0"/>
              <a:t>de comunicación</a:t>
            </a:r>
            <a:r>
              <a:rPr lang="es-ES" sz="3300" dirty="0" smtClean="0"/>
              <a:t>ó</a:t>
            </a:r>
            <a:r>
              <a:rPr lang="es-ES_tradnl" sz="3300" dirty="0" smtClean="0"/>
              <a:t>n y educación masivas para promover una </a:t>
            </a:r>
            <a:r>
              <a:rPr lang="es-ES_tradnl" sz="3300" b="1" dirty="0" smtClean="0"/>
              <a:t>conciencia colectiva </a:t>
            </a:r>
            <a:r>
              <a:rPr lang="es-ES_tradnl" sz="3300" dirty="0" smtClean="0"/>
              <a:t>frente a los derechos de los animales. </a:t>
            </a:r>
            <a:endParaRPr lang="es-ES_tradnl" sz="1400" dirty="0"/>
          </a:p>
          <a:p>
            <a:endParaRPr lang="es-ES" sz="1400" dirty="0"/>
          </a:p>
        </p:txBody>
      </p:sp>
    </p:spTree>
    <p:extLst>
      <p:ext uri="{BB962C8B-B14F-4D97-AF65-F5344CB8AC3E}">
        <p14:creationId xmlns="" xmlns:p14="http://schemas.microsoft.com/office/powerpoint/2010/main" val="2773924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Recomendaciones</a:t>
            </a:r>
            <a:r>
              <a:rPr lang="es-ES" dirty="0" smtClean="0"/>
              <a:t>. </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457200" lvl="1" indent="0">
              <a:buNone/>
            </a:pPr>
            <a:endParaRPr lang="es-ES_tradnl" sz="3300" dirty="0" smtClean="0"/>
          </a:p>
          <a:p>
            <a:pPr marL="457200" lvl="1" indent="0" algn="just">
              <a:buNone/>
            </a:pPr>
            <a:r>
              <a:rPr lang="es-ES_tradnl" sz="3300" b="1" dirty="0" smtClean="0"/>
              <a:t>No ocultar o Naturalizar </a:t>
            </a:r>
            <a:r>
              <a:rPr lang="es-ES_tradnl" sz="3300" dirty="0" smtClean="0"/>
              <a:t>actos de violencia hacia a los animales estos deben ser </a:t>
            </a:r>
            <a:r>
              <a:rPr lang="es-ES_tradnl" sz="3300" b="1" dirty="0"/>
              <a:t>D</a:t>
            </a:r>
            <a:r>
              <a:rPr lang="es-ES_tradnl" sz="3300" b="1" dirty="0" smtClean="0"/>
              <a:t>enunciados</a:t>
            </a:r>
            <a:r>
              <a:rPr lang="es-ES_tradnl" sz="3300" dirty="0" smtClean="0"/>
              <a:t>. </a:t>
            </a:r>
          </a:p>
          <a:p>
            <a:pPr marL="457200" lvl="1" indent="0" algn="just">
              <a:buNone/>
            </a:pPr>
            <a:r>
              <a:rPr lang="es-ES_tradnl" sz="3300" dirty="0" smtClean="0"/>
              <a:t>Restar importancia a estos sucesos </a:t>
            </a:r>
            <a:r>
              <a:rPr lang="es-ES_tradnl" sz="3300" b="1" dirty="0" smtClean="0"/>
              <a:t>legitima</a:t>
            </a:r>
            <a:r>
              <a:rPr lang="es-ES_tradnl" sz="3300" dirty="0" smtClean="0"/>
              <a:t> la reproducción de relaciones violentas no solo con los animales sino entre las personas.  </a:t>
            </a:r>
            <a:endParaRPr lang="es-ES_tradnl" sz="1400" dirty="0"/>
          </a:p>
          <a:p>
            <a:endParaRPr lang="es-ES" sz="1400" dirty="0"/>
          </a:p>
        </p:txBody>
      </p:sp>
    </p:spTree>
    <p:extLst>
      <p:ext uri="{BB962C8B-B14F-4D97-AF65-F5344CB8AC3E}">
        <p14:creationId xmlns="" xmlns:p14="http://schemas.microsoft.com/office/powerpoint/2010/main" val="11755319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_tradnl" dirty="0" smtClean="0"/>
              <a:t>Recomendaciones</a:t>
            </a:r>
            <a:r>
              <a:rPr lang="es-ES" dirty="0" smtClean="0"/>
              <a:t>. </a:t>
            </a:r>
            <a:endParaRPr lang="es-ES" dirty="0"/>
          </a:p>
        </p:txBody>
      </p:sp>
      <p:sp>
        <p:nvSpPr>
          <p:cNvPr id="3" name="Marcador de contenido 2"/>
          <p:cNvSpPr>
            <a:spLocks noGrp="1"/>
          </p:cNvSpPr>
          <p:nvPr>
            <p:ph idx="1"/>
          </p:nvPr>
        </p:nvSpPr>
        <p:spPr>
          <a:xfrm>
            <a:off x="207340" y="1775191"/>
            <a:ext cx="8936660" cy="5662678"/>
          </a:xfrm>
        </p:spPr>
        <p:txBody>
          <a:bodyPr>
            <a:normAutofit fontScale="92500"/>
          </a:bodyPr>
          <a:lstStyle/>
          <a:p>
            <a:pPr marL="457200" lvl="1" indent="0" algn="just">
              <a:buNone/>
            </a:pPr>
            <a:r>
              <a:rPr lang="es-ES_tradnl" sz="3300" b="1" dirty="0" smtClean="0"/>
              <a:t>Elaboración de Leyes, </a:t>
            </a:r>
            <a:r>
              <a:rPr lang="es-ES_tradnl" sz="3300" b="1" dirty="0" err="1" smtClean="0"/>
              <a:t>Codigos</a:t>
            </a:r>
            <a:r>
              <a:rPr lang="es-ES_tradnl" sz="3300" b="1" dirty="0" smtClean="0"/>
              <a:t> y/o Normativas locales y Nacionales para la protección de los animales</a:t>
            </a:r>
            <a:r>
              <a:rPr lang="es-ES_tradnl" sz="3300" b="1" dirty="0"/>
              <a:t>.</a:t>
            </a:r>
            <a:r>
              <a:rPr lang="es-ES_tradnl" sz="3300" b="1" dirty="0" smtClean="0"/>
              <a:t> </a:t>
            </a:r>
          </a:p>
          <a:p>
            <a:pPr marL="457200" lvl="1" indent="0" algn="just">
              <a:buNone/>
            </a:pPr>
            <a:r>
              <a:rPr lang="es-ES_tradnl" sz="3300" dirty="0" smtClean="0"/>
              <a:t>Entendiendo por ello que es un asunto de </a:t>
            </a:r>
            <a:r>
              <a:rPr lang="es-ES_tradnl" sz="3300" b="1" dirty="0" smtClean="0"/>
              <a:t>Orden </a:t>
            </a:r>
            <a:r>
              <a:rPr lang="es-ES_tradnl" sz="3300" b="1" dirty="0"/>
              <a:t>P</a:t>
            </a:r>
            <a:r>
              <a:rPr lang="es-ES_tradnl" sz="3300" b="1" dirty="0" smtClean="0"/>
              <a:t>úblico </a:t>
            </a:r>
            <a:r>
              <a:rPr lang="es-ES_tradnl" sz="3300" dirty="0" smtClean="0"/>
              <a:t>que mejorará la calidad de vida de los Ciudadanos Ecuatorianos y de los animales que habitan nuestros territorio</a:t>
            </a:r>
            <a:r>
              <a:rPr lang="es-ES_tradnl" sz="3300" b="1" dirty="0" smtClean="0"/>
              <a:t>. </a:t>
            </a:r>
          </a:p>
          <a:p>
            <a:pPr marL="457200" lvl="1" indent="0" algn="just">
              <a:buNone/>
            </a:pPr>
            <a:endParaRPr lang="es-ES_tradnl" sz="3300" b="1" dirty="0" smtClean="0"/>
          </a:p>
          <a:p>
            <a:pPr marL="457200" lvl="1" indent="0" algn="just">
              <a:buNone/>
            </a:pPr>
            <a:r>
              <a:rPr lang="es-ES_tradnl" sz="3300" b="1" dirty="0"/>
              <a:t>¡</a:t>
            </a:r>
            <a:r>
              <a:rPr lang="es-ES_tradnl" sz="3300" b="1" dirty="0" smtClean="0"/>
              <a:t>NECESITAMOS LEYES QUE LOS PROTEJAN Y Q</a:t>
            </a:r>
            <a:r>
              <a:rPr lang="es-ES" sz="3300" b="1" dirty="0" smtClean="0"/>
              <a:t>UE</a:t>
            </a:r>
            <a:r>
              <a:rPr lang="es-ES_tradnl" sz="3300" b="1" dirty="0" smtClean="0"/>
              <a:t> PROMUEVAN CAMBIOS CULTURALES!</a:t>
            </a:r>
            <a:endParaRPr lang="es-ES" sz="1400" dirty="0"/>
          </a:p>
        </p:txBody>
      </p:sp>
    </p:spTree>
    <p:extLst>
      <p:ext uri="{BB962C8B-B14F-4D97-AF65-F5344CB8AC3E}">
        <p14:creationId xmlns="" xmlns:p14="http://schemas.microsoft.com/office/powerpoint/2010/main" val="4159197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5778" y="5069199"/>
            <a:ext cx="9419778" cy="1673352"/>
          </a:xfrm>
        </p:spPr>
        <p:txBody>
          <a:bodyPr>
            <a:normAutofit fontScale="90000"/>
          </a:bodyPr>
          <a:lstStyle/>
          <a:p>
            <a:pPr algn="ctr"/>
            <a:r>
              <a:rPr lang="es-ES" sz="5400" dirty="0" smtClean="0"/>
              <a:t>¡MUCHAS GRACIAS! </a:t>
            </a:r>
            <a:br>
              <a:rPr lang="es-ES" sz="5400" dirty="0" smtClean="0"/>
            </a:br>
            <a:r>
              <a:rPr lang="es-ES" sz="2000" i="1" dirty="0" smtClean="0"/>
              <a:t>Septiembre 2014</a:t>
            </a:r>
            <a:r>
              <a:rPr lang="es-ES" sz="5400" dirty="0"/>
              <a:t> </a:t>
            </a:r>
            <a:br>
              <a:rPr lang="es-ES" sz="5400" dirty="0"/>
            </a:br>
            <a:r>
              <a:rPr lang="es-ES" sz="2000" i="1" dirty="0" smtClean="0"/>
              <a:t>Michelle Pazmiño</a:t>
            </a:r>
            <a:endParaRPr lang="es-ES" sz="2000" i="1" dirty="0"/>
          </a:p>
        </p:txBody>
      </p:sp>
      <p:pic>
        <p:nvPicPr>
          <p:cNvPr id="3" name="Imagen 2" descr="cachorro 2.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331241" y="226347"/>
            <a:ext cx="6726765" cy="4505531"/>
          </a:xfrm>
          <a:prstGeom prst="rect">
            <a:avLst/>
          </a:prstGeom>
        </p:spPr>
      </p:pic>
    </p:spTree>
    <p:extLst>
      <p:ext uri="{BB962C8B-B14F-4D97-AF65-F5344CB8AC3E}">
        <p14:creationId xmlns="" xmlns:p14="http://schemas.microsoft.com/office/powerpoint/2010/main" val="71588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SUJETO DE DERECHO</a:t>
            </a:r>
            <a:endParaRPr lang="es-ES" dirty="0"/>
          </a:p>
        </p:txBody>
      </p:sp>
      <p:sp>
        <p:nvSpPr>
          <p:cNvPr id="3" name="Marcador de contenido 2"/>
          <p:cNvSpPr>
            <a:spLocks noGrp="1"/>
          </p:cNvSpPr>
          <p:nvPr>
            <p:ph idx="1"/>
          </p:nvPr>
        </p:nvSpPr>
        <p:spPr/>
        <p:txBody>
          <a:bodyPr/>
          <a:lstStyle/>
          <a:p>
            <a:pPr marL="118872" indent="0" algn="just">
              <a:buNone/>
            </a:pPr>
            <a:endParaRPr lang="es-ES" dirty="0" smtClean="0"/>
          </a:p>
          <a:p>
            <a:pPr marL="118872" indent="0" algn="just">
              <a:buNone/>
            </a:pPr>
            <a:r>
              <a:rPr lang="es-ES" sz="2800" dirty="0" smtClean="0"/>
              <a:t>Para poder considerar que existe algún tipo de violencia hacia los animales es preciso iniciar con una categorización adecuada que implica entender que no son “algo” son </a:t>
            </a:r>
            <a:r>
              <a:rPr lang="es-ES" sz="2800" b="1" dirty="0" smtClean="0"/>
              <a:t>“ALGUIEN”. </a:t>
            </a:r>
          </a:p>
          <a:p>
            <a:pPr marL="118872" indent="0" algn="just">
              <a:buNone/>
            </a:pPr>
            <a:endParaRPr lang="es-ES" sz="2800" dirty="0" smtClean="0"/>
          </a:p>
          <a:p>
            <a:pPr marL="118872" indent="0" algn="just">
              <a:buNone/>
            </a:pPr>
            <a:r>
              <a:rPr lang="es-ES" sz="2800" dirty="0" smtClean="0"/>
              <a:t>Son </a:t>
            </a:r>
            <a:r>
              <a:rPr lang="es-ES" sz="2800" b="1" dirty="0" smtClean="0"/>
              <a:t>SUJETOS </a:t>
            </a:r>
            <a:r>
              <a:rPr lang="es-ES" sz="2800" dirty="0" smtClean="0"/>
              <a:t>entendiéndose por ello que los animales tienen derechos que no son objetos de posesión sino sujetos de derecho. </a:t>
            </a:r>
            <a:endParaRPr lang="es-ES" sz="2800" dirty="0"/>
          </a:p>
        </p:txBody>
      </p:sp>
    </p:spTree>
    <p:extLst>
      <p:ext uri="{BB962C8B-B14F-4D97-AF65-F5344CB8AC3E}">
        <p14:creationId xmlns="" xmlns:p14="http://schemas.microsoft.com/office/powerpoint/2010/main" val="3548795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Violencia</a:t>
            </a:r>
            <a:endParaRPr lang="es-ES" dirty="0"/>
          </a:p>
        </p:txBody>
      </p:sp>
      <p:sp>
        <p:nvSpPr>
          <p:cNvPr id="3" name="Marcador de contenido 2"/>
          <p:cNvSpPr>
            <a:spLocks noGrp="1"/>
          </p:cNvSpPr>
          <p:nvPr>
            <p:ph idx="1"/>
          </p:nvPr>
        </p:nvSpPr>
        <p:spPr>
          <a:xfrm>
            <a:off x="207340" y="1576744"/>
            <a:ext cx="8936660" cy="5662678"/>
          </a:xfrm>
        </p:spPr>
        <p:txBody>
          <a:bodyPr>
            <a:normAutofit lnSpcReduction="10000"/>
          </a:bodyPr>
          <a:lstStyle/>
          <a:p>
            <a:pPr marL="118872" indent="0">
              <a:buNone/>
            </a:pPr>
            <a:endParaRPr lang="es-ES" sz="3400" dirty="0" smtClean="0"/>
          </a:p>
          <a:p>
            <a:pPr marL="457200" lvl="1" indent="0" algn="just">
              <a:buNone/>
            </a:pPr>
            <a:r>
              <a:rPr lang="es-ES_tradnl" sz="3300" dirty="0"/>
              <a:t>La violencia es “un acto intencional que puede ser único o recurrente y cíclico, dirigido a dominar, controlar, agredir o lastimar a otros. Casi siempre es ejercida por las personas de mayor jerarquía, es decir, las que tienen el poder en una relación, pero también se puede ejercer sobre objetos, animales o contra sí mismo”.</a:t>
            </a:r>
          </a:p>
          <a:p>
            <a:pPr marL="457200" lvl="1" indent="0">
              <a:buNone/>
            </a:pPr>
            <a:r>
              <a:rPr lang="es-ES_tradnl" sz="3300" dirty="0" smtClean="0"/>
              <a:t> </a:t>
            </a:r>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404119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Tipos de Violencia</a:t>
            </a:r>
            <a:endParaRPr lang="es-ES" dirty="0"/>
          </a:p>
        </p:txBody>
      </p:sp>
      <p:sp>
        <p:nvSpPr>
          <p:cNvPr id="3" name="Marcador de contenido 2"/>
          <p:cNvSpPr>
            <a:spLocks noGrp="1"/>
          </p:cNvSpPr>
          <p:nvPr>
            <p:ph idx="1"/>
          </p:nvPr>
        </p:nvSpPr>
        <p:spPr>
          <a:xfrm>
            <a:off x="207340" y="1775191"/>
            <a:ext cx="8936660" cy="5662678"/>
          </a:xfrm>
        </p:spPr>
        <p:txBody>
          <a:bodyPr>
            <a:normAutofit/>
          </a:bodyPr>
          <a:lstStyle/>
          <a:p>
            <a:pPr marL="118872" indent="0">
              <a:buNone/>
            </a:pPr>
            <a:endParaRPr lang="es-ES" sz="3400" dirty="0" smtClean="0"/>
          </a:p>
          <a:p>
            <a:pPr lvl="1"/>
            <a:r>
              <a:rPr lang="es-ES_tradnl" sz="3300" b="1" dirty="0" smtClean="0"/>
              <a:t>Violencia Psicológica.</a:t>
            </a:r>
          </a:p>
          <a:p>
            <a:pPr lvl="1"/>
            <a:r>
              <a:rPr lang="es-ES_tradnl" sz="3300" b="1" dirty="0" smtClean="0"/>
              <a:t>Violencia Física. </a:t>
            </a:r>
          </a:p>
          <a:p>
            <a:pPr lvl="1"/>
            <a:r>
              <a:rPr lang="es-ES_tradnl" sz="3300" b="1" dirty="0" smtClean="0"/>
              <a:t>Violencia Sexual. </a:t>
            </a:r>
            <a:endParaRPr lang="es-ES_tradnl" sz="3300" b="1" dirty="0"/>
          </a:p>
          <a:p>
            <a:pPr lvl="1"/>
            <a:r>
              <a:rPr lang="es-ES_tradnl" sz="3300" b="1" dirty="0" smtClean="0"/>
              <a:t>Violencia causada por Negligencia. </a:t>
            </a:r>
            <a:endParaRPr lang="es-ES_tradnl" sz="3300" b="1" dirty="0"/>
          </a:p>
          <a:p>
            <a:pPr marL="457200" lvl="1" indent="0">
              <a:buNone/>
            </a:pPr>
            <a:r>
              <a:rPr lang="es-ES_tradnl" sz="3300" b="1" dirty="0" smtClean="0"/>
              <a:t> </a:t>
            </a:r>
            <a:endParaRPr lang="es-ES_tradnl" sz="3300" b="1" dirty="0"/>
          </a:p>
          <a:p>
            <a:endParaRPr lang="es-ES_tradnl" sz="1400" b="1" dirty="0" smtClean="0"/>
          </a:p>
          <a:p>
            <a:pPr marL="118872" indent="0" algn="r">
              <a:buNone/>
            </a:pPr>
            <a:endParaRPr lang="es-ES_tradnl" sz="1400" b="1" dirty="0"/>
          </a:p>
          <a:p>
            <a:endParaRPr lang="es-ES" sz="1400" dirty="0"/>
          </a:p>
        </p:txBody>
      </p:sp>
    </p:spTree>
    <p:extLst>
      <p:ext uri="{BB962C8B-B14F-4D97-AF65-F5344CB8AC3E}">
        <p14:creationId xmlns="" xmlns:p14="http://schemas.microsoft.com/office/powerpoint/2010/main" val="2237632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Violencia y Maltrato hacia los Animales. </a:t>
            </a:r>
            <a:endParaRPr lang="es-ES" dirty="0"/>
          </a:p>
        </p:txBody>
      </p:sp>
      <p:sp>
        <p:nvSpPr>
          <p:cNvPr id="3" name="Marcador de contenido 2"/>
          <p:cNvSpPr>
            <a:spLocks noGrp="1"/>
          </p:cNvSpPr>
          <p:nvPr>
            <p:ph idx="1"/>
          </p:nvPr>
        </p:nvSpPr>
        <p:spPr>
          <a:xfrm>
            <a:off x="207340" y="1775191"/>
            <a:ext cx="8936660" cy="5662678"/>
          </a:xfrm>
        </p:spPr>
        <p:txBody>
          <a:bodyPr>
            <a:normAutofit fontScale="55000" lnSpcReduction="20000"/>
          </a:bodyPr>
          <a:lstStyle/>
          <a:p>
            <a:pPr marL="118872" indent="0" algn="r">
              <a:buNone/>
            </a:pPr>
            <a:endParaRPr lang="es-ES_tradnl" sz="1400" dirty="0" smtClean="0"/>
          </a:p>
          <a:p>
            <a:pPr marL="118872" indent="0">
              <a:buNone/>
            </a:pPr>
            <a:r>
              <a:rPr lang="es-ES_tradnl" sz="5100" dirty="0" smtClean="0"/>
              <a:t>¿ VIOLENCIA Y NATURALEZA?</a:t>
            </a:r>
          </a:p>
          <a:p>
            <a:pPr marL="118872" indent="0">
              <a:buNone/>
            </a:pPr>
            <a:r>
              <a:rPr lang="es-ES_tradnl" sz="2800" dirty="0" smtClean="0"/>
              <a:t> </a:t>
            </a:r>
          </a:p>
          <a:p>
            <a:pPr marL="457200" lvl="1" indent="0">
              <a:buNone/>
            </a:pPr>
            <a:endParaRPr lang="es-ES_tradnl" sz="3300" dirty="0" smtClean="0"/>
          </a:p>
          <a:p>
            <a:pPr marL="457200" lvl="1" indent="0" algn="just">
              <a:buNone/>
            </a:pPr>
            <a:r>
              <a:rPr lang="es-ES_tradnl" sz="3800" dirty="0" smtClean="0"/>
              <a:t>Las sociedades postmodernas son sociedades que se caracterizan por tener procesos extremos de separación de la naturaleza producto de la radicalización de la racionalidad instrumental y los patrones productivos de reproducción del capital. </a:t>
            </a:r>
            <a:r>
              <a:rPr lang="es-ES" sz="3800" dirty="0" smtClean="0"/>
              <a:t>L</a:t>
            </a:r>
            <a:r>
              <a:rPr lang="es-ES_tradnl" sz="3800" dirty="0" smtClean="0"/>
              <a:t>o cual ha generado sociedades histéricas , violentas  e individualistas que se evidencian en códigos y conductas violentas  de convivencia entre los mismos seres humanos como también con los animales. </a:t>
            </a:r>
          </a:p>
          <a:p>
            <a:pPr marL="457200" lvl="1" indent="0">
              <a:buNone/>
            </a:pPr>
            <a:endParaRPr lang="es-ES_tradnl" sz="3800" dirty="0"/>
          </a:p>
          <a:p>
            <a:pPr marL="457200" lvl="1" indent="0">
              <a:buNone/>
            </a:pPr>
            <a:r>
              <a:rPr lang="es-ES_tradnl" sz="3300" dirty="0" smtClean="0">
                <a:solidFill>
                  <a:schemeClr val="bg1">
                    <a:lumMod val="65000"/>
                  </a:schemeClr>
                </a:solidFill>
              </a:rPr>
              <a:t>“El </a:t>
            </a:r>
            <a:r>
              <a:rPr lang="es-ES_tradnl" sz="3300" dirty="0">
                <a:solidFill>
                  <a:schemeClr val="bg1">
                    <a:lumMod val="65000"/>
                  </a:schemeClr>
                </a:solidFill>
              </a:rPr>
              <a:t>hombre moderno ya no ve en la naturaleza el sentido divino y se siente perfectamente libre de comportarse como un poderoso conquistador y </a:t>
            </a:r>
            <a:r>
              <a:rPr lang="es-ES_tradnl" sz="3300" dirty="0" smtClean="0">
                <a:solidFill>
                  <a:schemeClr val="bg1">
                    <a:lumMod val="65000"/>
                  </a:schemeClr>
                </a:solidFill>
              </a:rPr>
              <a:t>tirano”. </a:t>
            </a:r>
          </a:p>
          <a:p>
            <a:pPr marL="457200" lvl="1" indent="0" algn="r">
              <a:buNone/>
            </a:pPr>
            <a:r>
              <a:rPr lang="es-ES_tradnl" sz="3300" dirty="0" err="1" smtClean="0">
                <a:solidFill>
                  <a:schemeClr val="bg1">
                    <a:lumMod val="65000"/>
                  </a:schemeClr>
                </a:solidFill>
              </a:rPr>
              <a:t>Aldous</a:t>
            </a:r>
            <a:r>
              <a:rPr lang="es-ES_tradnl" sz="3300" dirty="0" smtClean="0">
                <a:solidFill>
                  <a:schemeClr val="bg1">
                    <a:lumMod val="65000"/>
                  </a:schemeClr>
                </a:solidFill>
              </a:rPr>
              <a:t> </a:t>
            </a:r>
            <a:r>
              <a:rPr lang="es-ES_tradnl" sz="3300" dirty="0" err="1">
                <a:solidFill>
                  <a:schemeClr val="bg1">
                    <a:lumMod val="65000"/>
                  </a:schemeClr>
                </a:solidFill>
              </a:rPr>
              <a:t>Huxley</a:t>
            </a:r>
            <a:endParaRPr lang="es-ES_tradnl" sz="3300" dirty="0" smtClean="0">
              <a:solidFill>
                <a:schemeClr val="bg1">
                  <a:lumMod val="65000"/>
                </a:schemeClr>
              </a:solidFill>
            </a:endParaRPr>
          </a:p>
          <a:p>
            <a:pPr lvl="1"/>
            <a:endParaRPr lang="es-ES_tradnl" sz="3300" dirty="0"/>
          </a:p>
          <a:p>
            <a:pPr lvl="1"/>
            <a:endParaRPr lang="es-ES_tradnl" sz="3300" dirty="0" smtClean="0"/>
          </a:p>
          <a:p>
            <a:pPr lvl="1"/>
            <a:endParaRPr lang="es-ES_tradnl" sz="3300" dirty="0"/>
          </a:p>
          <a:p>
            <a:pPr marL="457200" lvl="1" indent="0">
              <a:buNone/>
            </a:pPr>
            <a:r>
              <a:rPr lang="es-ES_tradnl" sz="3300" dirty="0" smtClean="0"/>
              <a:t> </a:t>
            </a:r>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1526491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Violencia y Maltrato hacia los Animales. </a:t>
            </a:r>
            <a:endParaRPr lang="es-ES" dirty="0"/>
          </a:p>
        </p:txBody>
      </p:sp>
      <p:sp>
        <p:nvSpPr>
          <p:cNvPr id="3" name="Marcador de contenido 2"/>
          <p:cNvSpPr>
            <a:spLocks noGrp="1"/>
          </p:cNvSpPr>
          <p:nvPr>
            <p:ph idx="1"/>
          </p:nvPr>
        </p:nvSpPr>
        <p:spPr>
          <a:xfrm>
            <a:off x="0" y="1826501"/>
            <a:ext cx="8936660" cy="5662678"/>
          </a:xfrm>
        </p:spPr>
        <p:txBody>
          <a:bodyPr>
            <a:normAutofit fontScale="40000" lnSpcReduction="20000"/>
          </a:bodyPr>
          <a:lstStyle/>
          <a:p>
            <a:pPr marL="457200" lvl="1" indent="0" algn="just">
              <a:buNone/>
            </a:pPr>
            <a:endParaRPr lang="es-ES_tradnl" sz="4000" dirty="0"/>
          </a:p>
          <a:p>
            <a:pPr lvl="1" algn="just"/>
            <a:r>
              <a:rPr lang="es-ES_tradnl" sz="4800" dirty="0" smtClean="0"/>
              <a:t>La violencia hacia los animales es un indicador de violencia social pero también es un efecto de la violencia imperante en las sociedades. Entendiéndose por ello que tiene un car</a:t>
            </a:r>
            <a:r>
              <a:rPr lang="es-ES" sz="4800" dirty="0" smtClean="0"/>
              <a:t>á</a:t>
            </a:r>
            <a:r>
              <a:rPr lang="es-ES_tradnl" sz="4800" dirty="0" err="1" smtClean="0"/>
              <a:t>cter</a:t>
            </a:r>
            <a:r>
              <a:rPr lang="es-ES_tradnl" sz="4800" dirty="0" smtClean="0"/>
              <a:t> cíclico. </a:t>
            </a:r>
          </a:p>
          <a:p>
            <a:pPr marL="457200" lvl="1" indent="0" algn="just">
              <a:buNone/>
            </a:pPr>
            <a:endParaRPr lang="es-ES_tradnl" sz="4800" dirty="0" smtClean="0"/>
          </a:p>
          <a:p>
            <a:pPr lvl="1" algn="just"/>
            <a:r>
              <a:rPr lang="es-ES_tradnl" sz="4800" dirty="0" smtClean="0"/>
              <a:t>Las sociedades han legitimado y naturalizado patrones violentos como formas adecuadas de relacionamiento entre los seres humanos y también con los animales. </a:t>
            </a:r>
          </a:p>
          <a:p>
            <a:pPr lvl="1" algn="just"/>
            <a:endParaRPr lang="es-ES_tradnl" sz="4800" dirty="0"/>
          </a:p>
          <a:p>
            <a:pPr lvl="1" algn="just"/>
            <a:r>
              <a:rPr lang="es-ES_tradnl" sz="4800" dirty="0" smtClean="0"/>
              <a:t>La Legitimación de cualquier tipo de violencia sin importar la victima o el victimario, termina naturalizando otro tipo de agresiones contra otros seres sin importar su especie o condición. </a:t>
            </a:r>
            <a:endParaRPr lang="es-ES_tradnl" sz="4800" dirty="0"/>
          </a:p>
          <a:p>
            <a:pPr lvl="1"/>
            <a:endParaRPr lang="es-ES_tradnl" sz="4800" dirty="0" smtClean="0"/>
          </a:p>
          <a:p>
            <a:pPr lvl="1"/>
            <a:endParaRPr lang="es-ES_tradnl" sz="4800" dirty="0" smtClean="0"/>
          </a:p>
          <a:p>
            <a:pPr lvl="1"/>
            <a:endParaRPr lang="es-ES_tradnl" sz="4800" dirty="0" smtClean="0"/>
          </a:p>
          <a:p>
            <a:pPr lvl="1"/>
            <a:endParaRPr lang="es-ES_tradnl" sz="4800" dirty="0" smtClean="0"/>
          </a:p>
          <a:p>
            <a:pPr lvl="1"/>
            <a:endParaRPr lang="es-ES_tradnl" sz="4800" dirty="0" smtClean="0"/>
          </a:p>
          <a:p>
            <a:pPr lvl="1"/>
            <a:endParaRPr lang="es-ES_tradnl" sz="4800" dirty="0" smtClean="0"/>
          </a:p>
          <a:p>
            <a:pPr lvl="1"/>
            <a:endParaRPr lang="es-ES_tradnl" sz="3300" dirty="0"/>
          </a:p>
          <a:p>
            <a:pPr marL="457200" lvl="1" indent="0">
              <a:buNone/>
            </a:pPr>
            <a:r>
              <a:rPr lang="es-ES_tradnl" sz="3300" dirty="0" smtClean="0"/>
              <a:t> </a:t>
            </a:r>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1843076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Violencia y Maltrato hacia los Animales. </a:t>
            </a:r>
            <a:endParaRPr lang="es-ES" dirty="0"/>
          </a:p>
        </p:txBody>
      </p:sp>
      <p:sp>
        <p:nvSpPr>
          <p:cNvPr id="3" name="Marcador de contenido 2"/>
          <p:cNvSpPr>
            <a:spLocks noGrp="1"/>
          </p:cNvSpPr>
          <p:nvPr>
            <p:ph idx="1"/>
          </p:nvPr>
        </p:nvSpPr>
        <p:spPr>
          <a:xfrm>
            <a:off x="207340" y="1775191"/>
            <a:ext cx="8936660" cy="5662678"/>
          </a:xfrm>
        </p:spPr>
        <p:txBody>
          <a:bodyPr>
            <a:normAutofit fontScale="85000" lnSpcReduction="20000"/>
          </a:bodyPr>
          <a:lstStyle/>
          <a:p>
            <a:pPr marL="118872" indent="0">
              <a:buNone/>
            </a:pPr>
            <a:endParaRPr lang="es-ES" sz="3400" dirty="0" smtClean="0"/>
          </a:p>
          <a:p>
            <a:pPr marL="118872" indent="0" algn="just">
              <a:buNone/>
            </a:pPr>
            <a:r>
              <a:rPr lang="es-ES" sz="3400" dirty="0" smtClean="0"/>
              <a:t>En las ultimas décadas los movimientos de protección animal han motivado debates para repensar los derechos de los animales</a:t>
            </a:r>
            <a:r>
              <a:rPr lang="es-ES_tradnl" sz="3400" dirty="0" smtClean="0"/>
              <a:t>. </a:t>
            </a:r>
          </a:p>
          <a:p>
            <a:pPr marL="118872" indent="0" algn="just">
              <a:buNone/>
            </a:pPr>
            <a:endParaRPr lang="es-ES_tradnl" sz="3400" dirty="0"/>
          </a:p>
          <a:p>
            <a:pPr marL="118872" indent="0" algn="just">
              <a:buNone/>
            </a:pPr>
            <a:r>
              <a:rPr lang="es-ES_tradnl" sz="3400" dirty="0" smtClean="0"/>
              <a:t>Los debates y diálogos científicos y filosóficos, han dado paso a analizar los nexos que existen entre los tipos de violencia y como estos pueden presentarse y vincularse y ser señales del estado de bienestar de una sociedad. </a:t>
            </a:r>
          </a:p>
          <a:p>
            <a:pPr lvl="1"/>
            <a:endParaRPr lang="es-ES_tradnl" sz="3300" dirty="0"/>
          </a:p>
          <a:p>
            <a:pPr lvl="1"/>
            <a:endParaRPr lang="es-ES_tradnl" sz="3300" dirty="0" smtClean="0"/>
          </a:p>
          <a:p>
            <a:pPr lvl="1"/>
            <a:endParaRPr lang="es-ES_tradnl" sz="3300" dirty="0"/>
          </a:p>
          <a:p>
            <a:pPr marL="457200" lvl="1" indent="0">
              <a:buNone/>
            </a:pPr>
            <a:r>
              <a:rPr lang="es-ES_tradnl" sz="3300" dirty="0" smtClean="0"/>
              <a:t> </a:t>
            </a:r>
            <a:endParaRPr lang="es-ES_tradnl" sz="3300" dirty="0"/>
          </a:p>
          <a:p>
            <a:endParaRPr lang="es-ES_tradnl" sz="1400" dirty="0" smtClean="0"/>
          </a:p>
          <a:p>
            <a:pPr marL="118872" indent="0" algn="r">
              <a:buNone/>
            </a:pPr>
            <a:endParaRPr lang="es-ES_tradnl" sz="1400" dirty="0"/>
          </a:p>
          <a:p>
            <a:endParaRPr lang="es-ES" sz="1400" dirty="0"/>
          </a:p>
        </p:txBody>
      </p:sp>
    </p:spTree>
    <p:extLst>
      <p:ext uri="{BB962C8B-B14F-4D97-AF65-F5344CB8AC3E}">
        <p14:creationId xmlns="" xmlns:p14="http://schemas.microsoft.com/office/powerpoint/2010/main" val="2393097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1066800" y="5874029"/>
            <a:ext cx="8077200" cy="1673352"/>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700" b="1" kern="1200">
                <a:solidFill>
                  <a:schemeClr val="accent1">
                    <a:satMod val="150000"/>
                  </a:schemeClr>
                </a:solidFill>
                <a:effectLst/>
                <a:latin typeface="+mj-lt"/>
                <a:ea typeface="+mj-ea"/>
                <a:cs typeface="+mj-cs"/>
              </a:defRPr>
            </a:lvl1pPr>
            <a:extLst/>
          </a:lstStyle>
          <a:p>
            <a:pPr algn="ctr"/>
            <a:r>
              <a:rPr lang="es-ES" sz="1800" i="1" dirty="0" smtClean="0">
                <a:solidFill>
                  <a:schemeClr val="tx1"/>
                </a:solidFill>
              </a:rPr>
              <a:t>                                                                                         </a:t>
            </a:r>
            <a:endParaRPr lang="es-ES" sz="1800" i="1" dirty="0">
              <a:solidFill>
                <a:schemeClr val="tx1"/>
              </a:solidFill>
            </a:endParaRPr>
          </a:p>
        </p:txBody>
      </p:sp>
      <p:sp>
        <p:nvSpPr>
          <p:cNvPr id="3" name="Título 2"/>
          <p:cNvSpPr>
            <a:spLocks noGrp="1"/>
          </p:cNvSpPr>
          <p:nvPr>
            <p:ph type="ctrTitle"/>
          </p:nvPr>
        </p:nvSpPr>
        <p:spPr>
          <a:xfrm>
            <a:off x="685800" y="803130"/>
            <a:ext cx="8077200" cy="1673352"/>
          </a:xfrm>
        </p:spPr>
        <p:txBody>
          <a:bodyPr>
            <a:noAutofit/>
          </a:bodyPr>
          <a:lstStyle/>
          <a:p>
            <a:pPr marL="118872" indent="0" algn="r"/>
            <a:r>
              <a:rPr lang="es-ES_tradnl" sz="4000" dirty="0" smtClean="0">
                <a:solidFill>
                  <a:srgbClr val="AAEA25"/>
                </a:solidFill>
              </a:rPr>
              <a:t>“</a:t>
            </a:r>
            <a:r>
              <a:rPr lang="es-ES_tradnl" sz="4000" dirty="0">
                <a:solidFill>
                  <a:srgbClr val="AAEA25"/>
                </a:solidFill>
              </a:rPr>
              <a:t>Un país una civilización se puede </a:t>
            </a:r>
            <a:r>
              <a:rPr lang="es-ES_tradnl" sz="4000" dirty="0">
                <a:solidFill>
                  <a:schemeClr val="tx2">
                    <a:lumMod val="75000"/>
                  </a:schemeClr>
                </a:solidFill>
              </a:rPr>
              <a:t>juzgar por la forma en la que trata a sus animales”</a:t>
            </a:r>
            <a:br>
              <a:rPr lang="es-ES_tradnl" sz="4000" dirty="0">
                <a:solidFill>
                  <a:schemeClr val="tx2">
                    <a:lumMod val="75000"/>
                  </a:schemeClr>
                </a:solidFill>
              </a:rPr>
            </a:br>
            <a:r>
              <a:rPr lang="es-ES_tradnl" sz="4000" dirty="0" smtClean="0">
                <a:solidFill>
                  <a:schemeClr val="tx2">
                    <a:lumMod val="75000"/>
                  </a:schemeClr>
                </a:solidFill>
              </a:rPr>
              <a:t/>
            </a:r>
            <a:br>
              <a:rPr lang="es-ES_tradnl" sz="4000" dirty="0" smtClean="0">
                <a:solidFill>
                  <a:schemeClr val="tx2">
                    <a:lumMod val="75000"/>
                  </a:schemeClr>
                </a:solidFill>
              </a:rPr>
            </a:br>
            <a:r>
              <a:rPr lang="es-ES_tradnl" sz="3200" dirty="0">
                <a:solidFill>
                  <a:schemeClr val="tx2">
                    <a:lumMod val="75000"/>
                  </a:schemeClr>
                </a:solidFill>
              </a:rPr>
              <a:t/>
            </a:r>
            <a:br>
              <a:rPr lang="es-ES_tradnl" sz="3200" dirty="0">
                <a:solidFill>
                  <a:schemeClr val="tx2">
                    <a:lumMod val="75000"/>
                  </a:schemeClr>
                </a:solidFill>
              </a:rPr>
            </a:br>
            <a:r>
              <a:rPr lang="es-ES_tradnl" sz="2800" dirty="0" smtClean="0">
                <a:solidFill>
                  <a:schemeClr val="tx2">
                    <a:lumMod val="75000"/>
                  </a:schemeClr>
                </a:solidFill>
              </a:rPr>
              <a:t>Mahatma </a:t>
            </a:r>
            <a:r>
              <a:rPr lang="es-ES_tradnl" sz="2800" dirty="0">
                <a:solidFill>
                  <a:schemeClr val="tx2">
                    <a:lumMod val="75000"/>
                  </a:schemeClr>
                </a:solidFill>
              </a:rPr>
              <a:t>Gandhi </a:t>
            </a:r>
            <a:br>
              <a:rPr lang="es-ES_tradnl" sz="2800" dirty="0">
                <a:solidFill>
                  <a:schemeClr val="tx2">
                    <a:lumMod val="75000"/>
                  </a:schemeClr>
                </a:solidFill>
              </a:rPr>
            </a:br>
            <a:r>
              <a:rPr lang="es-ES_tradnl" sz="2800" dirty="0">
                <a:solidFill>
                  <a:schemeClr val="tx2">
                    <a:lumMod val="75000"/>
                  </a:schemeClr>
                </a:solidFill>
              </a:rPr>
              <a:t/>
            </a:r>
            <a:br>
              <a:rPr lang="es-ES_tradnl" sz="2800" dirty="0">
                <a:solidFill>
                  <a:schemeClr val="tx2">
                    <a:lumMod val="75000"/>
                  </a:schemeClr>
                </a:solidFill>
              </a:rPr>
            </a:br>
            <a:endParaRPr lang="es-ES" sz="2800" dirty="0">
              <a:solidFill>
                <a:schemeClr val="tx2">
                  <a:lumMod val="75000"/>
                </a:schemeClr>
              </a:solidFill>
            </a:endParaRPr>
          </a:p>
        </p:txBody>
      </p:sp>
    </p:spTree>
    <p:extLst>
      <p:ext uri="{BB962C8B-B14F-4D97-AF65-F5344CB8AC3E}">
        <p14:creationId xmlns="" xmlns:p14="http://schemas.microsoft.com/office/powerpoint/2010/main" val="31307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Ejecutivo.thmx</Template>
  <TotalTime>1561</TotalTime>
  <Words>1160</Words>
  <Application>Microsoft Macintosh PowerPoint</Application>
  <PresentationFormat>Presentación en pantalla (4:3)</PresentationFormat>
  <Paragraphs>137</Paragraphs>
  <Slides>25</Slides>
  <Notes>4</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Module</vt:lpstr>
      <vt:lpstr>Maltrato animal y Violencia Social una aproximación sociológica a la convivencia entre humanos y animales. </vt:lpstr>
      <vt:lpstr>"Cualquiera que esté acostumbrado a menospreciar la vida de cualquier ser viviente está en peligro de menospreciar también la vida humana.”  Albert Schweitzer, premio Nobel de la Paz 1952.  </vt:lpstr>
      <vt:lpstr>SUJETO DE DERECHO</vt:lpstr>
      <vt:lpstr>Violencia</vt:lpstr>
      <vt:lpstr>Tipos de Violencia</vt:lpstr>
      <vt:lpstr>Violencia y Maltrato hacia los Animales. </vt:lpstr>
      <vt:lpstr>Violencia y Maltrato hacia los Animales. </vt:lpstr>
      <vt:lpstr>Violencia y Maltrato hacia los Animales. </vt:lpstr>
      <vt:lpstr>“Un país una civilización se puede juzgar por la forma en la que trata a sus animales”   Mahatma Gandhi   </vt:lpstr>
      <vt:lpstr>Violencia Animal y Violencia Social. </vt:lpstr>
      <vt:lpstr>Violencia Animal y Violencia Social. </vt:lpstr>
      <vt:lpstr>Violencia Animal y Violencia Social. </vt:lpstr>
      <vt:lpstr>Violencia Animal y Violencia Social. </vt:lpstr>
      <vt:lpstr>  “La conmiseración con los animales está íntimamente ligada con la bondad de carácter, de tal suerte que se puede afirmar seguro que quien es cruel con los animales, no puede ser buena persona. Una compasión por todos los seres vivos es la prueba más firme y segura de la conducta moral.”   Arthur Schopenhauer  </vt:lpstr>
      <vt:lpstr>Patologías Sociales. </vt:lpstr>
      <vt:lpstr>Patologías Sociales. </vt:lpstr>
      <vt:lpstr>  “Si un hombre aspira a una vida correcta, su primer acto de abstinencia es el de lastimar animales”.    Tolstoy</vt:lpstr>
      <vt:lpstr>Conclusiones. </vt:lpstr>
      <vt:lpstr>Conclusiones. </vt:lpstr>
      <vt:lpstr>Conclusiones. </vt:lpstr>
      <vt:lpstr>Recomendaciones. </vt:lpstr>
      <vt:lpstr>Recomendaciones. </vt:lpstr>
      <vt:lpstr>Recomendaciones. </vt:lpstr>
      <vt:lpstr>Recomendaciones. </vt:lpstr>
      <vt:lpstr>¡MUCHAS GRACIAS!  Septiembre 2014  Michelle Pazmiño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Maltrato animal y Violencia Social una aproximación sociológica a la convivencia entre humanos y animales.</dc:title>
  <dc:creator>Desconocido</dc:creator>
  <cp:lastModifiedBy>Pc</cp:lastModifiedBy>
  <cp:revision>42</cp:revision>
  <dcterms:created xsi:type="dcterms:W3CDTF">2013-10-18T05:41:36Z</dcterms:created>
  <dcterms:modified xsi:type="dcterms:W3CDTF">2014-10-01T07:23:25Z</dcterms:modified>
</cp:coreProperties>
</file>